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  <p:sldMasterId id="2147483658" r:id="rId3"/>
  </p:sldMasterIdLst>
  <p:notesMasterIdLst>
    <p:notesMasterId r:id="rId28"/>
  </p:notesMasterIdLst>
  <p:sldIdLst>
    <p:sldId id="259" r:id="rId4"/>
    <p:sldId id="869" r:id="rId5"/>
    <p:sldId id="909" r:id="rId6"/>
    <p:sldId id="910" r:id="rId7"/>
    <p:sldId id="911" r:id="rId8"/>
    <p:sldId id="926" r:id="rId9"/>
    <p:sldId id="927" r:id="rId10"/>
    <p:sldId id="928" r:id="rId11"/>
    <p:sldId id="929" r:id="rId12"/>
    <p:sldId id="930" r:id="rId13"/>
    <p:sldId id="931" r:id="rId14"/>
    <p:sldId id="932" r:id="rId15"/>
    <p:sldId id="933" r:id="rId16"/>
    <p:sldId id="902" r:id="rId17"/>
    <p:sldId id="934" r:id="rId18"/>
    <p:sldId id="908" r:id="rId19"/>
    <p:sldId id="903" r:id="rId20"/>
    <p:sldId id="935" r:id="rId21"/>
    <p:sldId id="936" r:id="rId22"/>
    <p:sldId id="937" r:id="rId23"/>
    <p:sldId id="938" r:id="rId24"/>
    <p:sldId id="939" r:id="rId25"/>
    <p:sldId id="940" r:id="rId26"/>
    <p:sldId id="941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31"/>
    <a:srgbClr val="D9D9D9"/>
    <a:srgbClr val="02FFFF"/>
    <a:srgbClr val="D2DEEF"/>
    <a:srgbClr val="AD1829"/>
    <a:srgbClr val="D2D2D2"/>
    <a:srgbClr val="E1C0B7"/>
    <a:srgbClr val="EBB38F"/>
    <a:srgbClr val="EC5A67"/>
    <a:srgbClr val="DD1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 autoAdjust="0"/>
    <p:restoredTop sz="88027"/>
  </p:normalViewPr>
  <p:slideViewPr>
    <p:cSldViewPr snapToGrid="0" showGuides="1">
      <p:cViewPr varScale="1">
        <p:scale>
          <a:sx n="112" d="100"/>
          <a:sy n="112" d="100"/>
        </p:scale>
        <p:origin x="1504" y="184"/>
      </p:cViewPr>
      <p:guideLst>
        <p:guide orient="horz" pos="2160"/>
        <p:guide pos="384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ton Russell, Prof." userId="06708d83-fc2b-4190-b0c8-dc9a4695075b" providerId="ADAL" clId="{9A667F77-5F8E-3347-B5C5-6A4D3F35C11E}"/>
    <pc:docChg chg="delSld modSld">
      <pc:chgData name="Alton Russell, Prof." userId="06708d83-fc2b-4190-b0c8-dc9a4695075b" providerId="ADAL" clId="{9A667F77-5F8E-3347-B5C5-6A4D3F35C11E}" dt="2024-10-08T14:56:58.799" v="13" actId="2696"/>
      <pc:docMkLst>
        <pc:docMk/>
      </pc:docMkLst>
      <pc:sldChg chg="modSp mod">
        <pc:chgData name="Alton Russell, Prof." userId="06708d83-fc2b-4190-b0c8-dc9a4695075b" providerId="ADAL" clId="{9A667F77-5F8E-3347-B5C5-6A4D3F35C11E}" dt="2024-10-08T14:52:57.703" v="11" actId="20577"/>
        <pc:sldMkLst>
          <pc:docMk/>
          <pc:sldMk cId="2864026499" sldId="259"/>
        </pc:sldMkLst>
        <pc:spChg chg="mod">
          <ac:chgData name="Alton Russell, Prof." userId="06708d83-fc2b-4190-b0c8-dc9a4695075b" providerId="ADAL" clId="{9A667F77-5F8E-3347-B5C5-6A4D3F35C11E}" dt="2024-10-08T14:52:57.703" v="11" actId="20577"/>
          <ac:spMkLst>
            <pc:docMk/>
            <pc:sldMk cId="2864026499" sldId="259"/>
            <ac:spMk id="2" creationId="{40A9DA3C-B395-F4FD-72FB-41D95CCD7BCA}"/>
          </ac:spMkLst>
        </pc:spChg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4185805114" sldId="422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1921209194" sldId="429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1224476269" sldId="441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1718940314" sldId="443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694819930" sldId="445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3830011849" sldId="446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3062542047" sldId="447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276123558" sldId="448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3699884217" sldId="450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2883744247" sldId="454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3533177427" sldId="457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4172922508" sldId="461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1323758871" sldId="462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1189084572" sldId="463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72476753" sldId="465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2446918578" sldId="467"/>
        </pc:sldMkLst>
      </pc:sldChg>
      <pc:sldChg chg="del">
        <pc:chgData name="Alton Russell, Prof." userId="06708d83-fc2b-4190-b0c8-dc9a4695075b" providerId="ADAL" clId="{9A667F77-5F8E-3347-B5C5-6A4D3F35C11E}" dt="2024-10-08T14:56:58.799" v="13" actId="2696"/>
        <pc:sldMkLst>
          <pc:docMk/>
          <pc:sldMk cId="3700409410" sldId="917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2378811503" sldId="919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493960000" sldId="921"/>
        </pc:sldMkLst>
      </pc:sldChg>
      <pc:sldChg chg="del">
        <pc:chgData name="Alton Russell, Prof." userId="06708d83-fc2b-4190-b0c8-dc9a4695075b" providerId="ADAL" clId="{9A667F77-5F8E-3347-B5C5-6A4D3F35C11E}" dt="2024-10-08T14:56:53.573" v="12" actId="2696"/>
        <pc:sldMkLst>
          <pc:docMk/>
          <pc:sldMk cId="2235365336" sldId="923"/>
        </pc:sldMkLst>
      </pc:sldChg>
      <pc:sldMasterChg chg="delSldLayout">
        <pc:chgData name="Alton Russell, Prof." userId="06708d83-fc2b-4190-b0c8-dc9a4695075b" providerId="ADAL" clId="{9A667F77-5F8E-3347-B5C5-6A4D3F35C11E}" dt="2024-10-08T14:56:53.573" v="12" actId="2696"/>
        <pc:sldMasterMkLst>
          <pc:docMk/>
          <pc:sldMasterMk cId="3642607389" sldId="2147483648"/>
        </pc:sldMasterMkLst>
        <pc:sldLayoutChg chg="del">
          <pc:chgData name="Alton Russell, Prof." userId="06708d83-fc2b-4190-b0c8-dc9a4695075b" providerId="ADAL" clId="{9A667F77-5F8E-3347-B5C5-6A4D3F35C11E}" dt="2024-10-08T14:56:53.573" v="12" actId="2696"/>
          <pc:sldLayoutMkLst>
            <pc:docMk/>
            <pc:sldMasterMk cId="3642607389" sldId="2147483648"/>
            <pc:sldLayoutMk cId="425412367" sldId="214748367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89DDF-7E2D-9D4B-A104-817FD210ACAE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BED886-C75E-D74D-B835-C01BFBDE9024}">
      <dgm:prSet phldrT="[Text]"/>
      <dgm:spPr>
        <a:solidFill>
          <a:srgbClr val="ED1C31"/>
        </a:solidFill>
      </dgm:spPr>
      <dgm:t>
        <a:bodyPr/>
        <a:lstStyle/>
        <a:p>
          <a:r>
            <a:rPr lang="en-US"/>
            <a:t>Construct opioid </a:t>
          </a:r>
          <a:r>
            <a:rPr lang="en-US" dirty="0"/>
            <a:t>episodes</a:t>
          </a:r>
        </a:p>
      </dgm:t>
    </dgm:pt>
    <dgm:pt modelId="{FCF57471-57E8-AC4B-B4A9-928E5D77F74A}" type="parTrans" cxnId="{897A86E4-B35A-0742-8517-4CCB09407853}">
      <dgm:prSet/>
      <dgm:spPr/>
      <dgm:t>
        <a:bodyPr/>
        <a:lstStyle/>
        <a:p>
          <a:endParaRPr lang="en-US"/>
        </a:p>
      </dgm:t>
    </dgm:pt>
    <dgm:pt modelId="{00E9E7BA-D9F7-1E48-94EB-CB7823A0742F}" type="sibTrans" cxnId="{897A86E4-B35A-0742-8517-4CCB09407853}">
      <dgm:prSet/>
      <dgm:spPr>
        <a:ln w="28575"/>
      </dgm:spPr>
      <dgm:t>
        <a:bodyPr/>
        <a:lstStyle/>
        <a:p>
          <a:endParaRPr lang="en-US"/>
        </a:p>
      </dgm:t>
    </dgm:pt>
    <dgm:pt modelId="{AC3F1EF7-ABB8-6247-B237-5A307EE30D50}">
      <dgm:prSet phldrT="[Text]"/>
      <dgm:spPr>
        <a:solidFill>
          <a:srgbClr val="ED1C31"/>
        </a:solidFill>
      </dgm:spPr>
      <dgm:t>
        <a:bodyPr/>
        <a:lstStyle/>
        <a:p>
          <a:r>
            <a:rPr lang="en-US" dirty="0"/>
            <a:t>Select cohort</a:t>
          </a:r>
        </a:p>
      </dgm:t>
    </dgm:pt>
    <dgm:pt modelId="{07242DEA-7A16-F144-A8A2-0C26B0580C7A}" type="parTrans" cxnId="{CBCB8869-AE4D-C444-983B-6CB8E03CB5D4}">
      <dgm:prSet/>
      <dgm:spPr/>
      <dgm:t>
        <a:bodyPr/>
        <a:lstStyle/>
        <a:p>
          <a:endParaRPr lang="en-US"/>
        </a:p>
      </dgm:t>
    </dgm:pt>
    <dgm:pt modelId="{ED209B5D-7C12-F440-8315-1AF81DDB0F91}" type="sibTrans" cxnId="{CBCB8869-AE4D-C444-983B-6CB8E03CB5D4}">
      <dgm:prSet/>
      <dgm:spPr>
        <a:ln w="28575"/>
      </dgm:spPr>
      <dgm:t>
        <a:bodyPr/>
        <a:lstStyle/>
        <a:p>
          <a:endParaRPr lang="en-US"/>
        </a:p>
      </dgm:t>
    </dgm:pt>
    <dgm:pt modelId="{C9DEB769-52DC-D641-88C0-A58DAC8162E8}">
      <dgm:prSet phldrT="[Text]"/>
      <dgm:spPr>
        <a:solidFill>
          <a:srgbClr val="ED1C31"/>
        </a:solidFill>
      </dgm:spPr>
      <dgm:t>
        <a:bodyPr/>
        <a:lstStyle/>
        <a:p>
          <a:r>
            <a:rPr lang="en-US" dirty="0"/>
            <a:t>Classify risk indicators</a:t>
          </a:r>
        </a:p>
      </dgm:t>
    </dgm:pt>
    <dgm:pt modelId="{C419EF6A-CEC0-914A-B316-E7EFD3AEB9C3}" type="parTrans" cxnId="{0062229B-D991-F54C-B06B-D4AE92BCABCF}">
      <dgm:prSet/>
      <dgm:spPr/>
      <dgm:t>
        <a:bodyPr/>
        <a:lstStyle/>
        <a:p>
          <a:endParaRPr lang="en-US"/>
        </a:p>
      </dgm:t>
    </dgm:pt>
    <dgm:pt modelId="{BB56282A-5879-6446-9BCF-0A927F88C1A2}" type="sibTrans" cxnId="{0062229B-D991-F54C-B06B-D4AE92BCABCF}">
      <dgm:prSet/>
      <dgm:spPr>
        <a:ln w="28575"/>
      </dgm:spPr>
      <dgm:t>
        <a:bodyPr/>
        <a:lstStyle/>
        <a:p>
          <a:endParaRPr lang="en-US"/>
        </a:p>
      </dgm:t>
    </dgm:pt>
    <dgm:pt modelId="{6E99C7EF-C47B-B047-9B69-19BC3B4B3C6B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Predict diagnosed overdoses</a:t>
          </a:r>
        </a:p>
      </dgm:t>
    </dgm:pt>
    <dgm:pt modelId="{4C7D2446-7FE7-774E-A064-6E1234B107C5}" type="parTrans" cxnId="{B2FECC62-81F7-E843-8988-64D5B89B66A2}">
      <dgm:prSet/>
      <dgm:spPr/>
      <dgm:t>
        <a:bodyPr/>
        <a:lstStyle/>
        <a:p>
          <a:endParaRPr lang="en-US"/>
        </a:p>
      </dgm:t>
    </dgm:pt>
    <dgm:pt modelId="{A29763D9-A237-914D-890D-EB2E2AA0D032}" type="sibTrans" cxnId="{B2FECC62-81F7-E843-8988-64D5B89B66A2}">
      <dgm:prSet/>
      <dgm:spPr>
        <a:ln w="28575"/>
      </dgm:spPr>
      <dgm:t>
        <a:bodyPr/>
        <a:lstStyle/>
        <a:p>
          <a:endParaRPr lang="en-US"/>
        </a:p>
      </dgm:t>
    </dgm:pt>
    <dgm:pt modelId="{3E61203E-1168-C649-8D22-1E5A0FC53F52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Impute undiagnosed overdoses</a:t>
          </a:r>
        </a:p>
      </dgm:t>
    </dgm:pt>
    <dgm:pt modelId="{E3B2FEE7-6C2F-8042-A211-5D79DE1FE7D4}" type="parTrans" cxnId="{5FD189FE-6174-7541-A718-8A748B654163}">
      <dgm:prSet/>
      <dgm:spPr/>
      <dgm:t>
        <a:bodyPr/>
        <a:lstStyle/>
        <a:p>
          <a:endParaRPr lang="en-US"/>
        </a:p>
      </dgm:t>
    </dgm:pt>
    <dgm:pt modelId="{FAAA14A2-D9FD-6A4F-9A8D-A95668C9413F}" type="sibTrans" cxnId="{5FD189FE-6174-7541-A718-8A748B654163}">
      <dgm:prSet/>
      <dgm:spPr>
        <a:ln w="28575"/>
      </dgm:spPr>
      <dgm:t>
        <a:bodyPr/>
        <a:lstStyle/>
        <a:p>
          <a:endParaRPr lang="en-US"/>
        </a:p>
      </dgm:t>
    </dgm:pt>
    <dgm:pt modelId="{E32D8876-2808-BF4E-9D74-38C93F978AE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OD rates by risk indicator?</a:t>
          </a:r>
        </a:p>
      </dgm:t>
    </dgm:pt>
    <dgm:pt modelId="{6FED9809-EC33-4547-A2D4-22290945175A}" type="parTrans" cxnId="{760C1581-CBA9-0946-87E4-473B9E25D3DD}">
      <dgm:prSet/>
      <dgm:spPr/>
      <dgm:t>
        <a:bodyPr/>
        <a:lstStyle/>
        <a:p>
          <a:endParaRPr lang="en-US"/>
        </a:p>
      </dgm:t>
    </dgm:pt>
    <dgm:pt modelId="{45328ABD-4E31-D941-800E-F84A43D94D60}" type="sibTrans" cxnId="{760C1581-CBA9-0946-87E4-473B9E25D3DD}">
      <dgm:prSet/>
      <dgm:spPr>
        <a:ln w="28575"/>
      </dgm:spPr>
      <dgm:t>
        <a:bodyPr/>
        <a:lstStyle/>
        <a:p>
          <a:endParaRPr lang="en-US"/>
        </a:p>
      </dgm:t>
    </dgm:pt>
    <dgm:pt modelId="{E53435A3-5668-4242-ABD7-475AD8A5415D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Simulate outcomes with naloxone</a:t>
          </a:r>
        </a:p>
      </dgm:t>
    </dgm:pt>
    <dgm:pt modelId="{BB385DDE-F64C-744E-B086-0A7E61B24766}" type="parTrans" cxnId="{C55CFBB3-FEE2-4C44-A073-6E220A406131}">
      <dgm:prSet/>
      <dgm:spPr/>
      <dgm:t>
        <a:bodyPr/>
        <a:lstStyle/>
        <a:p>
          <a:endParaRPr lang="en-US"/>
        </a:p>
      </dgm:t>
    </dgm:pt>
    <dgm:pt modelId="{6294B25F-6926-C343-AD2C-D37FC534036C}" type="sibTrans" cxnId="{C55CFBB3-FEE2-4C44-A073-6E220A406131}">
      <dgm:prSet/>
      <dgm:spPr>
        <a:ln w="28575"/>
      </dgm:spPr>
      <dgm:t>
        <a:bodyPr/>
        <a:lstStyle/>
        <a:p>
          <a:endParaRPr lang="en-US"/>
        </a:p>
      </dgm:t>
    </dgm:pt>
    <dgm:pt modelId="{1B1381EF-7801-D34C-89FF-B4AE69A36408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Cost-effectiveness by price?</a:t>
          </a:r>
        </a:p>
      </dgm:t>
    </dgm:pt>
    <dgm:pt modelId="{375EC606-6DBA-F54B-95AB-317B61699E17}" type="parTrans" cxnId="{F4DC4392-0D81-8845-9832-6D955C57DC5F}">
      <dgm:prSet/>
      <dgm:spPr/>
      <dgm:t>
        <a:bodyPr/>
        <a:lstStyle/>
        <a:p>
          <a:endParaRPr lang="en-US"/>
        </a:p>
      </dgm:t>
    </dgm:pt>
    <dgm:pt modelId="{BE215262-4FB5-8545-9314-68490BE01173}" type="sibTrans" cxnId="{F4DC4392-0D81-8845-9832-6D955C57DC5F}">
      <dgm:prSet/>
      <dgm:spPr/>
      <dgm:t>
        <a:bodyPr/>
        <a:lstStyle/>
        <a:p>
          <a:endParaRPr lang="en-US"/>
        </a:p>
      </dgm:t>
    </dgm:pt>
    <dgm:pt modelId="{2D7F09DB-7FB7-7544-A7A1-79E22DBAC37A}" type="pres">
      <dgm:prSet presAssocID="{2ED89DDF-7E2D-9D4B-A104-817FD210ACAE}" presName="Name0" presStyleCnt="0">
        <dgm:presLayoutVars>
          <dgm:dir/>
          <dgm:resizeHandles val="exact"/>
        </dgm:presLayoutVars>
      </dgm:prSet>
      <dgm:spPr/>
    </dgm:pt>
    <dgm:pt modelId="{C88A88F0-7EB2-7A43-BF47-A9DB6010B30C}" type="pres">
      <dgm:prSet presAssocID="{E2BED886-C75E-D74D-B835-C01BFBDE9024}" presName="node" presStyleLbl="node1" presStyleIdx="0" presStyleCnt="8">
        <dgm:presLayoutVars>
          <dgm:bulletEnabled val="1"/>
        </dgm:presLayoutVars>
      </dgm:prSet>
      <dgm:spPr/>
    </dgm:pt>
    <dgm:pt modelId="{FDE4C624-69DE-C240-B1DE-4732BFA1ECC6}" type="pres">
      <dgm:prSet presAssocID="{00E9E7BA-D9F7-1E48-94EB-CB7823A0742F}" presName="sibTrans" presStyleLbl="sibTrans1D1" presStyleIdx="0" presStyleCnt="7"/>
      <dgm:spPr/>
    </dgm:pt>
    <dgm:pt modelId="{634225D8-3609-0B4B-9BAE-58D72768F35F}" type="pres">
      <dgm:prSet presAssocID="{00E9E7BA-D9F7-1E48-94EB-CB7823A0742F}" presName="connectorText" presStyleLbl="sibTrans1D1" presStyleIdx="0" presStyleCnt="7"/>
      <dgm:spPr/>
    </dgm:pt>
    <dgm:pt modelId="{A3BD42A1-C122-0940-B621-D091EAD060CF}" type="pres">
      <dgm:prSet presAssocID="{AC3F1EF7-ABB8-6247-B237-5A307EE30D50}" presName="node" presStyleLbl="node1" presStyleIdx="1" presStyleCnt="8">
        <dgm:presLayoutVars>
          <dgm:bulletEnabled val="1"/>
        </dgm:presLayoutVars>
      </dgm:prSet>
      <dgm:spPr/>
    </dgm:pt>
    <dgm:pt modelId="{3FAFC632-3400-C647-ADD9-9B350ABD2DC4}" type="pres">
      <dgm:prSet presAssocID="{ED209B5D-7C12-F440-8315-1AF81DDB0F91}" presName="sibTrans" presStyleLbl="sibTrans1D1" presStyleIdx="1" presStyleCnt="7"/>
      <dgm:spPr/>
    </dgm:pt>
    <dgm:pt modelId="{853FA639-827B-B844-AA02-CEAE57902466}" type="pres">
      <dgm:prSet presAssocID="{ED209B5D-7C12-F440-8315-1AF81DDB0F91}" presName="connectorText" presStyleLbl="sibTrans1D1" presStyleIdx="1" presStyleCnt="7"/>
      <dgm:spPr/>
    </dgm:pt>
    <dgm:pt modelId="{1B18EC15-E01E-824F-A231-3803E1C6D5FF}" type="pres">
      <dgm:prSet presAssocID="{C9DEB769-52DC-D641-88C0-A58DAC8162E8}" presName="node" presStyleLbl="node1" presStyleIdx="2" presStyleCnt="8">
        <dgm:presLayoutVars>
          <dgm:bulletEnabled val="1"/>
        </dgm:presLayoutVars>
      </dgm:prSet>
      <dgm:spPr/>
    </dgm:pt>
    <dgm:pt modelId="{2E33D775-D7E3-E945-8749-C7DF5C5D8D99}" type="pres">
      <dgm:prSet presAssocID="{BB56282A-5879-6446-9BCF-0A927F88C1A2}" presName="sibTrans" presStyleLbl="sibTrans1D1" presStyleIdx="2" presStyleCnt="7"/>
      <dgm:spPr/>
    </dgm:pt>
    <dgm:pt modelId="{9D4ED5FD-F646-7C4F-AE0D-40C594ADBB60}" type="pres">
      <dgm:prSet presAssocID="{BB56282A-5879-6446-9BCF-0A927F88C1A2}" presName="connectorText" presStyleLbl="sibTrans1D1" presStyleIdx="2" presStyleCnt="7"/>
      <dgm:spPr/>
    </dgm:pt>
    <dgm:pt modelId="{C7E8D368-24F4-334E-AE17-FF2175651C85}" type="pres">
      <dgm:prSet presAssocID="{E32D8876-2808-BF4E-9D74-38C93F978AE4}" presName="node" presStyleLbl="node1" presStyleIdx="3" presStyleCnt="8">
        <dgm:presLayoutVars>
          <dgm:bulletEnabled val="1"/>
        </dgm:presLayoutVars>
      </dgm:prSet>
      <dgm:spPr/>
    </dgm:pt>
    <dgm:pt modelId="{EEB676A7-27CD-F94E-9EFF-6D5FA30E4F0B}" type="pres">
      <dgm:prSet presAssocID="{45328ABD-4E31-D941-800E-F84A43D94D60}" presName="sibTrans" presStyleLbl="sibTrans1D1" presStyleIdx="3" presStyleCnt="7"/>
      <dgm:spPr/>
    </dgm:pt>
    <dgm:pt modelId="{5AA229DF-B96D-8E4B-B003-4FD754AB2E4B}" type="pres">
      <dgm:prSet presAssocID="{45328ABD-4E31-D941-800E-F84A43D94D60}" presName="connectorText" presStyleLbl="sibTrans1D1" presStyleIdx="3" presStyleCnt="7"/>
      <dgm:spPr/>
    </dgm:pt>
    <dgm:pt modelId="{C5D5E661-1062-A649-AB10-2695D5823B2A}" type="pres">
      <dgm:prSet presAssocID="{6E99C7EF-C47B-B047-9B69-19BC3B4B3C6B}" presName="node" presStyleLbl="node1" presStyleIdx="4" presStyleCnt="8">
        <dgm:presLayoutVars>
          <dgm:bulletEnabled val="1"/>
        </dgm:presLayoutVars>
      </dgm:prSet>
      <dgm:spPr/>
    </dgm:pt>
    <dgm:pt modelId="{91ADDE16-C42A-7747-885E-EAC495F6CB9F}" type="pres">
      <dgm:prSet presAssocID="{A29763D9-A237-914D-890D-EB2E2AA0D032}" presName="sibTrans" presStyleLbl="sibTrans1D1" presStyleIdx="4" presStyleCnt="7"/>
      <dgm:spPr/>
    </dgm:pt>
    <dgm:pt modelId="{96795C97-06ED-6544-AC62-6ACD78B5B959}" type="pres">
      <dgm:prSet presAssocID="{A29763D9-A237-914D-890D-EB2E2AA0D032}" presName="connectorText" presStyleLbl="sibTrans1D1" presStyleIdx="4" presStyleCnt="7"/>
      <dgm:spPr/>
    </dgm:pt>
    <dgm:pt modelId="{9FBE70B0-5A53-2247-B055-76C68BB59031}" type="pres">
      <dgm:prSet presAssocID="{3E61203E-1168-C649-8D22-1E5A0FC53F52}" presName="node" presStyleLbl="node1" presStyleIdx="5" presStyleCnt="8">
        <dgm:presLayoutVars>
          <dgm:bulletEnabled val="1"/>
        </dgm:presLayoutVars>
      </dgm:prSet>
      <dgm:spPr/>
    </dgm:pt>
    <dgm:pt modelId="{CE745B7F-88C7-A145-9D06-3CA995FE3B0E}" type="pres">
      <dgm:prSet presAssocID="{FAAA14A2-D9FD-6A4F-9A8D-A95668C9413F}" presName="sibTrans" presStyleLbl="sibTrans1D1" presStyleIdx="5" presStyleCnt="7"/>
      <dgm:spPr/>
    </dgm:pt>
    <dgm:pt modelId="{9B5656DB-65A8-2240-8955-3BFE0302C73D}" type="pres">
      <dgm:prSet presAssocID="{FAAA14A2-D9FD-6A4F-9A8D-A95668C9413F}" presName="connectorText" presStyleLbl="sibTrans1D1" presStyleIdx="5" presStyleCnt="7"/>
      <dgm:spPr/>
    </dgm:pt>
    <dgm:pt modelId="{83A721C7-6B2D-AC43-84D8-7FBF60D89273}" type="pres">
      <dgm:prSet presAssocID="{E53435A3-5668-4242-ABD7-475AD8A5415D}" presName="node" presStyleLbl="node1" presStyleIdx="6" presStyleCnt="8">
        <dgm:presLayoutVars>
          <dgm:bulletEnabled val="1"/>
        </dgm:presLayoutVars>
      </dgm:prSet>
      <dgm:spPr/>
    </dgm:pt>
    <dgm:pt modelId="{ECC06A17-E664-F447-8E78-E07EE0F81A82}" type="pres">
      <dgm:prSet presAssocID="{6294B25F-6926-C343-AD2C-D37FC534036C}" presName="sibTrans" presStyleLbl="sibTrans1D1" presStyleIdx="6" presStyleCnt="7"/>
      <dgm:spPr/>
    </dgm:pt>
    <dgm:pt modelId="{B144A4AB-B5F0-CB41-BB5D-DB8648190005}" type="pres">
      <dgm:prSet presAssocID="{6294B25F-6926-C343-AD2C-D37FC534036C}" presName="connectorText" presStyleLbl="sibTrans1D1" presStyleIdx="6" presStyleCnt="7"/>
      <dgm:spPr/>
    </dgm:pt>
    <dgm:pt modelId="{F3790100-7385-1945-A00D-65EA1198DF17}" type="pres">
      <dgm:prSet presAssocID="{1B1381EF-7801-D34C-89FF-B4AE69A36408}" presName="node" presStyleLbl="node1" presStyleIdx="7" presStyleCnt="8">
        <dgm:presLayoutVars>
          <dgm:bulletEnabled val="1"/>
        </dgm:presLayoutVars>
      </dgm:prSet>
      <dgm:spPr/>
    </dgm:pt>
  </dgm:ptLst>
  <dgm:cxnLst>
    <dgm:cxn modelId="{032D1C00-8C77-114A-8F95-AFF2FA9FB574}" type="presOf" srcId="{E53435A3-5668-4242-ABD7-475AD8A5415D}" destId="{83A721C7-6B2D-AC43-84D8-7FBF60D89273}" srcOrd="0" destOrd="0" presId="urn:microsoft.com/office/officeart/2005/8/layout/bProcess3"/>
    <dgm:cxn modelId="{433D7A13-E9D3-464E-8CE8-7947C0C2837E}" type="presOf" srcId="{E2BED886-C75E-D74D-B835-C01BFBDE9024}" destId="{C88A88F0-7EB2-7A43-BF47-A9DB6010B30C}" srcOrd="0" destOrd="0" presId="urn:microsoft.com/office/officeart/2005/8/layout/bProcess3"/>
    <dgm:cxn modelId="{4693A539-1E0E-9946-91D7-3CDFEEEE84FB}" type="presOf" srcId="{ED209B5D-7C12-F440-8315-1AF81DDB0F91}" destId="{3FAFC632-3400-C647-ADD9-9B350ABD2DC4}" srcOrd="0" destOrd="0" presId="urn:microsoft.com/office/officeart/2005/8/layout/bProcess3"/>
    <dgm:cxn modelId="{178F183F-507F-D648-B405-FAF492D104E9}" type="presOf" srcId="{6294B25F-6926-C343-AD2C-D37FC534036C}" destId="{ECC06A17-E664-F447-8E78-E07EE0F81A82}" srcOrd="0" destOrd="0" presId="urn:microsoft.com/office/officeart/2005/8/layout/bProcess3"/>
    <dgm:cxn modelId="{4DADFE3F-49D9-C74B-866E-84EBD5CDA50A}" type="presOf" srcId="{E32D8876-2808-BF4E-9D74-38C93F978AE4}" destId="{C7E8D368-24F4-334E-AE17-FF2175651C85}" srcOrd="0" destOrd="0" presId="urn:microsoft.com/office/officeart/2005/8/layout/bProcess3"/>
    <dgm:cxn modelId="{FA464943-2672-414F-BF5D-0B210E2C6B01}" type="presOf" srcId="{AC3F1EF7-ABB8-6247-B237-5A307EE30D50}" destId="{A3BD42A1-C122-0940-B621-D091EAD060CF}" srcOrd="0" destOrd="0" presId="urn:microsoft.com/office/officeart/2005/8/layout/bProcess3"/>
    <dgm:cxn modelId="{CEE48E58-2726-0D40-9229-9631875D7A90}" type="presOf" srcId="{2ED89DDF-7E2D-9D4B-A104-817FD210ACAE}" destId="{2D7F09DB-7FB7-7544-A7A1-79E22DBAC37A}" srcOrd="0" destOrd="0" presId="urn:microsoft.com/office/officeart/2005/8/layout/bProcess3"/>
    <dgm:cxn modelId="{CFF8195D-BCB6-C04A-AC91-2F3ED5DAC0A3}" type="presOf" srcId="{C9DEB769-52DC-D641-88C0-A58DAC8162E8}" destId="{1B18EC15-E01E-824F-A231-3803E1C6D5FF}" srcOrd="0" destOrd="0" presId="urn:microsoft.com/office/officeart/2005/8/layout/bProcess3"/>
    <dgm:cxn modelId="{E780D15E-4735-F54C-9DC5-56C774CBBA2A}" type="presOf" srcId="{3E61203E-1168-C649-8D22-1E5A0FC53F52}" destId="{9FBE70B0-5A53-2247-B055-76C68BB59031}" srcOrd="0" destOrd="0" presId="urn:microsoft.com/office/officeart/2005/8/layout/bProcess3"/>
    <dgm:cxn modelId="{1766695F-6D3C-F14A-8DA9-2455C0D9E1A0}" type="presOf" srcId="{45328ABD-4E31-D941-800E-F84A43D94D60}" destId="{EEB676A7-27CD-F94E-9EFF-6D5FA30E4F0B}" srcOrd="0" destOrd="0" presId="urn:microsoft.com/office/officeart/2005/8/layout/bProcess3"/>
    <dgm:cxn modelId="{B2FECC62-81F7-E843-8988-64D5B89B66A2}" srcId="{2ED89DDF-7E2D-9D4B-A104-817FD210ACAE}" destId="{6E99C7EF-C47B-B047-9B69-19BC3B4B3C6B}" srcOrd="4" destOrd="0" parTransId="{4C7D2446-7FE7-774E-A064-6E1234B107C5}" sibTransId="{A29763D9-A237-914D-890D-EB2E2AA0D032}"/>
    <dgm:cxn modelId="{357ACE63-B8B1-7343-A334-FEF5340F0FAD}" type="presOf" srcId="{ED209B5D-7C12-F440-8315-1AF81DDB0F91}" destId="{853FA639-827B-B844-AA02-CEAE57902466}" srcOrd="1" destOrd="0" presId="urn:microsoft.com/office/officeart/2005/8/layout/bProcess3"/>
    <dgm:cxn modelId="{CBCB8869-AE4D-C444-983B-6CB8E03CB5D4}" srcId="{2ED89DDF-7E2D-9D4B-A104-817FD210ACAE}" destId="{AC3F1EF7-ABB8-6247-B237-5A307EE30D50}" srcOrd="1" destOrd="0" parTransId="{07242DEA-7A16-F144-A8A2-0C26B0580C7A}" sibTransId="{ED209B5D-7C12-F440-8315-1AF81DDB0F91}"/>
    <dgm:cxn modelId="{63518173-325E-E14A-AAFC-D6599FED86F7}" type="presOf" srcId="{00E9E7BA-D9F7-1E48-94EB-CB7823A0742F}" destId="{FDE4C624-69DE-C240-B1DE-4732BFA1ECC6}" srcOrd="0" destOrd="0" presId="urn:microsoft.com/office/officeart/2005/8/layout/bProcess3"/>
    <dgm:cxn modelId="{9E84B47D-4989-184B-9ECE-83484869AAB3}" type="presOf" srcId="{FAAA14A2-D9FD-6A4F-9A8D-A95668C9413F}" destId="{9B5656DB-65A8-2240-8955-3BFE0302C73D}" srcOrd="1" destOrd="0" presId="urn:microsoft.com/office/officeart/2005/8/layout/bProcess3"/>
    <dgm:cxn modelId="{760C1581-CBA9-0946-87E4-473B9E25D3DD}" srcId="{2ED89DDF-7E2D-9D4B-A104-817FD210ACAE}" destId="{E32D8876-2808-BF4E-9D74-38C93F978AE4}" srcOrd="3" destOrd="0" parTransId="{6FED9809-EC33-4547-A2D4-22290945175A}" sibTransId="{45328ABD-4E31-D941-800E-F84A43D94D60}"/>
    <dgm:cxn modelId="{48A96F89-AC5B-3D48-AB2C-6FA9D4AD285C}" type="presOf" srcId="{BB56282A-5879-6446-9BCF-0A927F88C1A2}" destId="{2E33D775-D7E3-E945-8749-C7DF5C5D8D99}" srcOrd="0" destOrd="0" presId="urn:microsoft.com/office/officeart/2005/8/layout/bProcess3"/>
    <dgm:cxn modelId="{F4DC4392-0D81-8845-9832-6D955C57DC5F}" srcId="{2ED89DDF-7E2D-9D4B-A104-817FD210ACAE}" destId="{1B1381EF-7801-D34C-89FF-B4AE69A36408}" srcOrd="7" destOrd="0" parTransId="{375EC606-6DBA-F54B-95AB-317B61699E17}" sibTransId="{BE215262-4FB5-8545-9314-68490BE01173}"/>
    <dgm:cxn modelId="{0062229B-D991-F54C-B06B-D4AE92BCABCF}" srcId="{2ED89DDF-7E2D-9D4B-A104-817FD210ACAE}" destId="{C9DEB769-52DC-D641-88C0-A58DAC8162E8}" srcOrd="2" destOrd="0" parTransId="{C419EF6A-CEC0-914A-B316-E7EFD3AEB9C3}" sibTransId="{BB56282A-5879-6446-9BCF-0A927F88C1A2}"/>
    <dgm:cxn modelId="{51FBC3A1-AC70-BE41-81DF-AE9D568A797B}" type="presOf" srcId="{A29763D9-A237-914D-890D-EB2E2AA0D032}" destId="{91ADDE16-C42A-7747-885E-EAC495F6CB9F}" srcOrd="0" destOrd="0" presId="urn:microsoft.com/office/officeart/2005/8/layout/bProcess3"/>
    <dgm:cxn modelId="{9F043CA6-C8C8-374C-88C4-BDECBBF33E79}" type="presOf" srcId="{00E9E7BA-D9F7-1E48-94EB-CB7823A0742F}" destId="{634225D8-3609-0B4B-9BAE-58D72768F35F}" srcOrd="1" destOrd="0" presId="urn:microsoft.com/office/officeart/2005/8/layout/bProcess3"/>
    <dgm:cxn modelId="{147D85A6-08AE-B04E-A97F-62A6007CA999}" type="presOf" srcId="{1B1381EF-7801-D34C-89FF-B4AE69A36408}" destId="{F3790100-7385-1945-A00D-65EA1198DF17}" srcOrd="0" destOrd="0" presId="urn:microsoft.com/office/officeart/2005/8/layout/bProcess3"/>
    <dgm:cxn modelId="{48D2B4B0-ACC3-824E-8A3B-61F87386431A}" type="presOf" srcId="{BB56282A-5879-6446-9BCF-0A927F88C1A2}" destId="{9D4ED5FD-F646-7C4F-AE0D-40C594ADBB60}" srcOrd="1" destOrd="0" presId="urn:microsoft.com/office/officeart/2005/8/layout/bProcess3"/>
    <dgm:cxn modelId="{B04C33B2-8BA8-074A-8349-2C26507492E7}" type="presOf" srcId="{A29763D9-A237-914D-890D-EB2E2AA0D032}" destId="{96795C97-06ED-6544-AC62-6ACD78B5B959}" srcOrd="1" destOrd="0" presId="urn:microsoft.com/office/officeart/2005/8/layout/bProcess3"/>
    <dgm:cxn modelId="{C55CFBB3-FEE2-4C44-A073-6E220A406131}" srcId="{2ED89DDF-7E2D-9D4B-A104-817FD210ACAE}" destId="{E53435A3-5668-4242-ABD7-475AD8A5415D}" srcOrd="6" destOrd="0" parTransId="{BB385DDE-F64C-744E-B086-0A7E61B24766}" sibTransId="{6294B25F-6926-C343-AD2C-D37FC534036C}"/>
    <dgm:cxn modelId="{12BCDEBA-0862-8044-B283-ED5EAA1DBBC4}" type="presOf" srcId="{6E99C7EF-C47B-B047-9B69-19BC3B4B3C6B}" destId="{C5D5E661-1062-A649-AB10-2695D5823B2A}" srcOrd="0" destOrd="0" presId="urn:microsoft.com/office/officeart/2005/8/layout/bProcess3"/>
    <dgm:cxn modelId="{6FEAB9C4-41F1-104D-847E-A0907E757975}" type="presOf" srcId="{6294B25F-6926-C343-AD2C-D37FC534036C}" destId="{B144A4AB-B5F0-CB41-BB5D-DB8648190005}" srcOrd="1" destOrd="0" presId="urn:microsoft.com/office/officeart/2005/8/layout/bProcess3"/>
    <dgm:cxn modelId="{F77653D5-FA16-0D4C-B87C-26C20DE837ED}" type="presOf" srcId="{45328ABD-4E31-D941-800E-F84A43D94D60}" destId="{5AA229DF-B96D-8E4B-B003-4FD754AB2E4B}" srcOrd="1" destOrd="0" presId="urn:microsoft.com/office/officeart/2005/8/layout/bProcess3"/>
    <dgm:cxn modelId="{F18BA6E0-C34A-2E44-BA38-54D02E443BC4}" type="presOf" srcId="{FAAA14A2-D9FD-6A4F-9A8D-A95668C9413F}" destId="{CE745B7F-88C7-A145-9D06-3CA995FE3B0E}" srcOrd="0" destOrd="0" presId="urn:microsoft.com/office/officeart/2005/8/layout/bProcess3"/>
    <dgm:cxn modelId="{897A86E4-B35A-0742-8517-4CCB09407853}" srcId="{2ED89DDF-7E2D-9D4B-A104-817FD210ACAE}" destId="{E2BED886-C75E-D74D-B835-C01BFBDE9024}" srcOrd="0" destOrd="0" parTransId="{FCF57471-57E8-AC4B-B4A9-928E5D77F74A}" sibTransId="{00E9E7BA-D9F7-1E48-94EB-CB7823A0742F}"/>
    <dgm:cxn modelId="{5FD189FE-6174-7541-A718-8A748B654163}" srcId="{2ED89DDF-7E2D-9D4B-A104-817FD210ACAE}" destId="{3E61203E-1168-C649-8D22-1E5A0FC53F52}" srcOrd="5" destOrd="0" parTransId="{E3B2FEE7-6C2F-8042-A211-5D79DE1FE7D4}" sibTransId="{FAAA14A2-D9FD-6A4F-9A8D-A95668C9413F}"/>
    <dgm:cxn modelId="{BD777342-BF7E-2B4F-9B3A-4F48ED974017}" type="presParOf" srcId="{2D7F09DB-7FB7-7544-A7A1-79E22DBAC37A}" destId="{C88A88F0-7EB2-7A43-BF47-A9DB6010B30C}" srcOrd="0" destOrd="0" presId="urn:microsoft.com/office/officeart/2005/8/layout/bProcess3"/>
    <dgm:cxn modelId="{157F5598-020D-C643-8CA3-6807C6A8AED2}" type="presParOf" srcId="{2D7F09DB-7FB7-7544-A7A1-79E22DBAC37A}" destId="{FDE4C624-69DE-C240-B1DE-4732BFA1ECC6}" srcOrd="1" destOrd="0" presId="urn:microsoft.com/office/officeart/2005/8/layout/bProcess3"/>
    <dgm:cxn modelId="{3DB5CA93-7971-F14A-9E61-6BD1D9BBF193}" type="presParOf" srcId="{FDE4C624-69DE-C240-B1DE-4732BFA1ECC6}" destId="{634225D8-3609-0B4B-9BAE-58D72768F35F}" srcOrd="0" destOrd="0" presId="urn:microsoft.com/office/officeart/2005/8/layout/bProcess3"/>
    <dgm:cxn modelId="{E87F7761-48AD-A54F-BB62-D178B0B4E35B}" type="presParOf" srcId="{2D7F09DB-7FB7-7544-A7A1-79E22DBAC37A}" destId="{A3BD42A1-C122-0940-B621-D091EAD060CF}" srcOrd="2" destOrd="0" presId="urn:microsoft.com/office/officeart/2005/8/layout/bProcess3"/>
    <dgm:cxn modelId="{65D57E2C-1CC8-314C-BD8B-42C4486EBB42}" type="presParOf" srcId="{2D7F09DB-7FB7-7544-A7A1-79E22DBAC37A}" destId="{3FAFC632-3400-C647-ADD9-9B350ABD2DC4}" srcOrd="3" destOrd="0" presId="urn:microsoft.com/office/officeart/2005/8/layout/bProcess3"/>
    <dgm:cxn modelId="{9B3AA51F-D73A-744D-8DF6-D255E7411C4B}" type="presParOf" srcId="{3FAFC632-3400-C647-ADD9-9B350ABD2DC4}" destId="{853FA639-827B-B844-AA02-CEAE57902466}" srcOrd="0" destOrd="0" presId="urn:microsoft.com/office/officeart/2005/8/layout/bProcess3"/>
    <dgm:cxn modelId="{6903FA8C-D08D-9F45-96D9-8CDBAB225595}" type="presParOf" srcId="{2D7F09DB-7FB7-7544-A7A1-79E22DBAC37A}" destId="{1B18EC15-E01E-824F-A231-3803E1C6D5FF}" srcOrd="4" destOrd="0" presId="urn:microsoft.com/office/officeart/2005/8/layout/bProcess3"/>
    <dgm:cxn modelId="{68BF6D45-2036-A64B-9DD7-B92BB579B892}" type="presParOf" srcId="{2D7F09DB-7FB7-7544-A7A1-79E22DBAC37A}" destId="{2E33D775-D7E3-E945-8749-C7DF5C5D8D99}" srcOrd="5" destOrd="0" presId="urn:microsoft.com/office/officeart/2005/8/layout/bProcess3"/>
    <dgm:cxn modelId="{8A37468A-176A-A441-A9E3-2A35CC464FCA}" type="presParOf" srcId="{2E33D775-D7E3-E945-8749-C7DF5C5D8D99}" destId="{9D4ED5FD-F646-7C4F-AE0D-40C594ADBB60}" srcOrd="0" destOrd="0" presId="urn:microsoft.com/office/officeart/2005/8/layout/bProcess3"/>
    <dgm:cxn modelId="{188A9D66-A5F0-0A40-A340-24E690C83210}" type="presParOf" srcId="{2D7F09DB-7FB7-7544-A7A1-79E22DBAC37A}" destId="{C7E8D368-24F4-334E-AE17-FF2175651C85}" srcOrd="6" destOrd="0" presId="urn:microsoft.com/office/officeart/2005/8/layout/bProcess3"/>
    <dgm:cxn modelId="{A484739D-DE49-E946-8F27-551FE2C957D1}" type="presParOf" srcId="{2D7F09DB-7FB7-7544-A7A1-79E22DBAC37A}" destId="{EEB676A7-27CD-F94E-9EFF-6D5FA30E4F0B}" srcOrd="7" destOrd="0" presId="urn:microsoft.com/office/officeart/2005/8/layout/bProcess3"/>
    <dgm:cxn modelId="{A63EDA8B-61A8-7E49-A5EC-378768AD2166}" type="presParOf" srcId="{EEB676A7-27CD-F94E-9EFF-6D5FA30E4F0B}" destId="{5AA229DF-B96D-8E4B-B003-4FD754AB2E4B}" srcOrd="0" destOrd="0" presId="urn:microsoft.com/office/officeart/2005/8/layout/bProcess3"/>
    <dgm:cxn modelId="{E56EB297-962B-7840-9407-57F45EEFBED6}" type="presParOf" srcId="{2D7F09DB-7FB7-7544-A7A1-79E22DBAC37A}" destId="{C5D5E661-1062-A649-AB10-2695D5823B2A}" srcOrd="8" destOrd="0" presId="urn:microsoft.com/office/officeart/2005/8/layout/bProcess3"/>
    <dgm:cxn modelId="{0299BD9D-A257-DF42-9362-DF034861F296}" type="presParOf" srcId="{2D7F09DB-7FB7-7544-A7A1-79E22DBAC37A}" destId="{91ADDE16-C42A-7747-885E-EAC495F6CB9F}" srcOrd="9" destOrd="0" presId="urn:microsoft.com/office/officeart/2005/8/layout/bProcess3"/>
    <dgm:cxn modelId="{FC1DA07D-C38E-794B-A688-A4C32EABF437}" type="presParOf" srcId="{91ADDE16-C42A-7747-885E-EAC495F6CB9F}" destId="{96795C97-06ED-6544-AC62-6ACD78B5B959}" srcOrd="0" destOrd="0" presId="urn:microsoft.com/office/officeart/2005/8/layout/bProcess3"/>
    <dgm:cxn modelId="{DC17D925-F21D-8844-B096-F0F046F14F98}" type="presParOf" srcId="{2D7F09DB-7FB7-7544-A7A1-79E22DBAC37A}" destId="{9FBE70B0-5A53-2247-B055-76C68BB59031}" srcOrd="10" destOrd="0" presId="urn:microsoft.com/office/officeart/2005/8/layout/bProcess3"/>
    <dgm:cxn modelId="{9FF55DA7-5A31-FD4C-ABED-DBA29B8CA773}" type="presParOf" srcId="{2D7F09DB-7FB7-7544-A7A1-79E22DBAC37A}" destId="{CE745B7F-88C7-A145-9D06-3CA995FE3B0E}" srcOrd="11" destOrd="0" presId="urn:microsoft.com/office/officeart/2005/8/layout/bProcess3"/>
    <dgm:cxn modelId="{546D6A14-C768-3947-AEBA-FA49872F5E3F}" type="presParOf" srcId="{CE745B7F-88C7-A145-9D06-3CA995FE3B0E}" destId="{9B5656DB-65A8-2240-8955-3BFE0302C73D}" srcOrd="0" destOrd="0" presId="urn:microsoft.com/office/officeart/2005/8/layout/bProcess3"/>
    <dgm:cxn modelId="{09EF2246-2E84-B843-A942-9A592E47DE56}" type="presParOf" srcId="{2D7F09DB-7FB7-7544-A7A1-79E22DBAC37A}" destId="{83A721C7-6B2D-AC43-84D8-7FBF60D89273}" srcOrd="12" destOrd="0" presId="urn:microsoft.com/office/officeart/2005/8/layout/bProcess3"/>
    <dgm:cxn modelId="{1A059EEF-C920-0D4C-91EF-329EC1C3F3D3}" type="presParOf" srcId="{2D7F09DB-7FB7-7544-A7A1-79E22DBAC37A}" destId="{ECC06A17-E664-F447-8E78-E07EE0F81A82}" srcOrd="13" destOrd="0" presId="urn:microsoft.com/office/officeart/2005/8/layout/bProcess3"/>
    <dgm:cxn modelId="{0BAA9CAA-59A1-834E-9D8E-5D24ABB3E1DB}" type="presParOf" srcId="{ECC06A17-E664-F447-8E78-E07EE0F81A82}" destId="{B144A4AB-B5F0-CB41-BB5D-DB8648190005}" srcOrd="0" destOrd="0" presId="urn:microsoft.com/office/officeart/2005/8/layout/bProcess3"/>
    <dgm:cxn modelId="{1250A3C1-A522-854F-B893-EA96D9CA2B47}" type="presParOf" srcId="{2D7F09DB-7FB7-7544-A7A1-79E22DBAC37A}" destId="{F3790100-7385-1945-A00D-65EA1198DF17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4C624-69DE-C240-B1DE-4732BFA1ECC6}">
      <dsp:nvSpPr>
        <dsp:cNvPr id="0" name=""/>
        <dsp:cNvSpPr/>
      </dsp:nvSpPr>
      <dsp:spPr>
        <a:xfrm>
          <a:off x="2149902" y="1249489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9456" y="1292737"/>
        <a:ext cx="24721" cy="4944"/>
      </dsp:txXfrm>
    </dsp:sp>
    <dsp:sp modelId="{C88A88F0-7EB2-7A43-BF47-A9DB6010B30C}">
      <dsp:nvSpPr>
        <dsp:cNvPr id="0" name=""/>
        <dsp:cNvSpPr/>
      </dsp:nvSpPr>
      <dsp:spPr>
        <a:xfrm>
          <a:off x="2006" y="650301"/>
          <a:ext cx="2149695" cy="1289817"/>
        </a:xfrm>
        <a:prstGeom prst="rect">
          <a:avLst/>
        </a:prstGeom>
        <a:solidFill>
          <a:srgbClr val="ED1C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Construct opioid </a:t>
          </a:r>
          <a:r>
            <a:rPr lang="en-US" sz="2300" kern="1200" dirty="0"/>
            <a:t>episodes</a:t>
          </a:r>
        </a:p>
      </dsp:txBody>
      <dsp:txXfrm>
        <a:off x="2006" y="650301"/>
        <a:ext cx="2149695" cy="1289817"/>
      </dsp:txXfrm>
    </dsp:sp>
    <dsp:sp modelId="{3FAFC632-3400-C647-ADD9-9B350ABD2DC4}">
      <dsp:nvSpPr>
        <dsp:cNvPr id="0" name=""/>
        <dsp:cNvSpPr/>
      </dsp:nvSpPr>
      <dsp:spPr>
        <a:xfrm>
          <a:off x="4794028" y="1249489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3582" y="1292737"/>
        <a:ext cx="24721" cy="4944"/>
      </dsp:txXfrm>
    </dsp:sp>
    <dsp:sp modelId="{A3BD42A1-C122-0940-B621-D091EAD060CF}">
      <dsp:nvSpPr>
        <dsp:cNvPr id="0" name=""/>
        <dsp:cNvSpPr/>
      </dsp:nvSpPr>
      <dsp:spPr>
        <a:xfrm>
          <a:off x="2646132" y="650301"/>
          <a:ext cx="2149695" cy="1289817"/>
        </a:xfrm>
        <a:prstGeom prst="rect">
          <a:avLst/>
        </a:prstGeom>
        <a:solidFill>
          <a:srgbClr val="ED1C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Select cohort</a:t>
          </a:r>
        </a:p>
      </dsp:txBody>
      <dsp:txXfrm>
        <a:off x="2646132" y="650301"/>
        <a:ext cx="2149695" cy="1289817"/>
      </dsp:txXfrm>
    </dsp:sp>
    <dsp:sp modelId="{2E33D775-D7E3-E945-8749-C7DF5C5D8D99}">
      <dsp:nvSpPr>
        <dsp:cNvPr id="0" name=""/>
        <dsp:cNvSpPr/>
      </dsp:nvSpPr>
      <dsp:spPr>
        <a:xfrm>
          <a:off x="7438154" y="1249489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57708" y="1292737"/>
        <a:ext cx="24721" cy="4944"/>
      </dsp:txXfrm>
    </dsp:sp>
    <dsp:sp modelId="{1B18EC15-E01E-824F-A231-3803E1C6D5FF}">
      <dsp:nvSpPr>
        <dsp:cNvPr id="0" name=""/>
        <dsp:cNvSpPr/>
      </dsp:nvSpPr>
      <dsp:spPr>
        <a:xfrm>
          <a:off x="5290258" y="650301"/>
          <a:ext cx="2149695" cy="1289817"/>
        </a:xfrm>
        <a:prstGeom prst="rect">
          <a:avLst/>
        </a:prstGeom>
        <a:solidFill>
          <a:srgbClr val="ED1C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Classify risk indicators</a:t>
          </a:r>
        </a:p>
      </dsp:txBody>
      <dsp:txXfrm>
        <a:off x="5290258" y="650301"/>
        <a:ext cx="2149695" cy="1289817"/>
      </dsp:txXfrm>
    </dsp:sp>
    <dsp:sp modelId="{EEB676A7-27CD-F94E-9EFF-6D5FA30E4F0B}">
      <dsp:nvSpPr>
        <dsp:cNvPr id="0" name=""/>
        <dsp:cNvSpPr/>
      </dsp:nvSpPr>
      <dsp:spPr>
        <a:xfrm>
          <a:off x="1076854" y="1938318"/>
          <a:ext cx="7932377" cy="463830"/>
        </a:xfrm>
        <a:custGeom>
          <a:avLst/>
          <a:gdLst/>
          <a:ahLst/>
          <a:cxnLst/>
          <a:rect l="0" t="0" r="0" b="0"/>
          <a:pathLst>
            <a:path>
              <a:moveTo>
                <a:pt x="7932377" y="0"/>
              </a:moveTo>
              <a:lnTo>
                <a:pt x="7932377" y="249015"/>
              </a:lnTo>
              <a:lnTo>
                <a:pt x="0" y="249015"/>
              </a:lnTo>
              <a:lnTo>
                <a:pt x="0" y="46383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44349" y="2167761"/>
        <a:ext cx="397388" cy="4944"/>
      </dsp:txXfrm>
    </dsp:sp>
    <dsp:sp modelId="{C7E8D368-24F4-334E-AE17-FF2175651C85}">
      <dsp:nvSpPr>
        <dsp:cNvPr id="0" name=""/>
        <dsp:cNvSpPr/>
      </dsp:nvSpPr>
      <dsp:spPr>
        <a:xfrm>
          <a:off x="7934384" y="650301"/>
          <a:ext cx="2149695" cy="1289817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OD rates by risk indicator?</a:t>
          </a:r>
        </a:p>
      </dsp:txBody>
      <dsp:txXfrm>
        <a:off x="7934384" y="650301"/>
        <a:ext cx="2149695" cy="1289817"/>
      </dsp:txXfrm>
    </dsp:sp>
    <dsp:sp modelId="{91ADDE16-C42A-7747-885E-EAC495F6CB9F}">
      <dsp:nvSpPr>
        <dsp:cNvPr id="0" name=""/>
        <dsp:cNvSpPr/>
      </dsp:nvSpPr>
      <dsp:spPr>
        <a:xfrm>
          <a:off x="2149902" y="3033737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9456" y="3076985"/>
        <a:ext cx="24721" cy="4944"/>
      </dsp:txXfrm>
    </dsp:sp>
    <dsp:sp modelId="{C5D5E661-1062-A649-AB10-2695D5823B2A}">
      <dsp:nvSpPr>
        <dsp:cNvPr id="0" name=""/>
        <dsp:cNvSpPr/>
      </dsp:nvSpPr>
      <dsp:spPr>
        <a:xfrm>
          <a:off x="2006" y="2434548"/>
          <a:ext cx="2149695" cy="1289817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Predict diagnosed overdoses</a:t>
          </a:r>
        </a:p>
      </dsp:txBody>
      <dsp:txXfrm>
        <a:off x="2006" y="2434548"/>
        <a:ext cx="2149695" cy="1289817"/>
      </dsp:txXfrm>
    </dsp:sp>
    <dsp:sp modelId="{CE745B7F-88C7-A145-9D06-3CA995FE3B0E}">
      <dsp:nvSpPr>
        <dsp:cNvPr id="0" name=""/>
        <dsp:cNvSpPr/>
      </dsp:nvSpPr>
      <dsp:spPr>
        <a:xfrm>
          <a:off x="4794028" y="3033737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3582" y="3076985"/>
        <a:ext cx="24721" cy="4944"/>
      </dsp:txXfrm>
    </dsp:sp>
    <dsp:sp modelId="{9FBE70B0-5A53-2247-B055-76C68BB59031}">
      <dsp:nvSpPr>
        <dsp:cNvPr id="0" name=""/>
        <dsp:cNvSpPr/>
      </dsp:nvSpPr>
      <dsp:spPr>
        <a:xfrm>
          <a:off x="2646132" y="2434548"/>
          <a:ext cx="2149695" cy="1289817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Impute undiagnosed overdoses</a:t>
          </a:r>
        </a:p>
      </dsp:txBody>
      <dsp:txXfrm>
        <a:off x="2646132" y="2434548"/>
        <a:ext cx="2149695" cy="1289817"/>
      </dsp:txXfrm>
    </dsp:sp>
    <dsp:sp modelId="{ECC06A17-E664-F447-8E78-E07EE0F81A82}">
      <dsp:nvSpPr>
        <dsp:cNvPr id="0" name=""/>
        <dsp:cNvSpPr/>
      </dsp:nvSpPr>
      <dsp:spPr>
        <a:xfrm>
          <a:off x="7438154" y="3033737"/>
          <a:ext cx="4638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830" y="45720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57708" y="3076985"/>
        <a:ext cx="24721" cy="4944"/>
      </dsp:txXfrm>
    </dsp:sp>
    <dsp:sp modelId="{83A721C7-6B2D-AC43-84D8-7FBF60D89273}">
      <dsp:nvSpPr>
        <dsp:cNvPr id="0" name=""/>
        <dsp:cNvSpPr/>
      </dsp:nvSpPr>
      <dsp:spPr>
        <a:xfrm>
          <a:off x="5290258" y="2434548"/>
          <a:ext cx="2149695" cy="1289817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Simulate outcomes with naloxone</a:t>
          </a:r>
        </a:p>
      </dsp:txBody>
      <dsp:txXfrm>
        <a:off x="5290258" y="2434548"/>
        <a:ext cx="2149695" cy="1289817"/>
      </dsp:txXfrm>
    </dsp:sp>
    <dsp:sp modelId="{F3790100-7385-1945-A00D-65EA1198DF17}">
      <dsp:nvSpPr>
        <dsp:cNvPr id="0" name=""/>
        <dsp:cNvSpPr/>
      </dsp:nvSpPr>
      <dsp:spPr>
        <a:xfrm>
          <a:off x="7934384" y="2434548"/>
          <a:ext cx="2149695" cy="1289817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Cost-effectiveness by price?</a:t>
          </a:r>
        </a:p>
      </dsp:txBody>
      <dsp:txXfrm>
        <a:off x="7934384" y="2434548"/>
        <a:ext cx="2149695" cy="1289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8EA14-4205-3F4F-8FC8-228991101BE2}" type="datetimeFigureOut">
              <a:rPr lang="en-US" smtClean="0"/>
              <a:t>10/8/24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07123-B2DE-D042-9654-C51544FDD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3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6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2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72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2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E07123-B2DE-D042-9654-C51544FDDF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3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00401" y="6325977"/>
            <a:ext cx="1401096" cy="365125"/>
          </a:xfrm>
        </p:spPr>
        <p:txBody>
          <a:bodyPr/>
          <a:lstStyle>
            <a:lvl1pPr>
              <a:defRPr sz="1000"/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0322" y="6325978"/>
            <a:ext cx="5948517" cy="365124"/>
          </a:xfrm>
        </p:spPr>
        <p:txBody>
          <a:bodyPr/>
          <a:lstStyle>
            <a:lvl1pPr algn="l">
              <a:defRPr sz="1000"/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6322" y="6313683"/>
            <a:ext cx="656303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63B8D7F-266E-41A3-B950-9989D28316E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213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438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090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9920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1334" y="1278466"/>
            <a:ext cx="9499600" cy="1617133"/>
          </a:xfrm>
        </p:spPr>
        <p:txBody>
          <a:bodyPr anchor="b"/>
          <a:lstStyle>
            <a:lvl1pPr marL="0" indent="0" algn="l" defTabSz="179388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1334" y="3064933"/>
            <a:ext cx="9499599" cy="22098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3546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00401" y="6325977"/>
            <a:ext cx="1401096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0322" y="6325978"/>
            <a:ext cx="5948517" cy="365124"/>
          </a:xfrm>
          <a:prstGeom prst="rect">
            <a:avLst/>
          </a:prstGeom>
        </p:spPr>
        <p:txBody>
          <a:bodyPr/>
          <a:lstStyle>
            <a:lvl1pPr algn="l">
              <a:defRPr sz="1000"/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6322" y="6313683"/>
            <a:ext cx="656303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63B8D7F-266E-41A3-B950-9989D28316E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0968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7279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39846"/>
            <a:ext cx="10515600" cy="2812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3596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255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6177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6" y="1271588"/>
            <a:ext cx="9999133" cy="35861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91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93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4308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7279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39846"/>
            <a:ext cx="10515600" cy="2812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1788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719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73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5D67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32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896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412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00401" y="6325977"/>
            <a:ext cx="1401096" cy="365125"/>
          </a:xfrm>
        </p:spPr>
        <p:txBody>
          <a:bodyPr/>
          <a:lstStyle>
            <a:lvl1pPr>
              <a:defRPr sz="1000"/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0322" y="6325978"/>
            <a:ext cx="5948517" cy="365124"/>
          </a:xfrm>
        </p:spPr>
        <p:txBody>
          <a:bodyPr/>
          <a:lstStyle>
            <a:lvl1pPr algn="l">
              <a:defRPr sz="1000"/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6322" y="6313683"/>
            <a:ext cx="656303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D63B8D7F-266E-41A3-B950-9989D28316E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510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7279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39846"/>
            <a:ext cx="10515600" cy="2812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0489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14"/>
            <a:ext cx="12193269" cy="6857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584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" y="-1"/>
            <a:ext cx="12191013" cy="68585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3B8D7F-266E-41A3-B950-9989D28316E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260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3272" cy="685728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27439" y="6341397"/>
            <a:ext cx="1354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0490" y="6346518"/>
            <a:ext cx="6253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3806" y="6346518"/>
            <a:ext cx="439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3B8D7F-266E-41A3-B950-9989D28316EA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116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6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3272" cy="685728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6200" y="365125"/>
            <a:ext cx="1000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6200" y="1825625"/>
            <a:ext cx="1000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1" y="5179972"/>
            <a:ext cx="4365526" cy="156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9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8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mlive.com/pmhub/clinical_research/couch_integrated_marketing/white_papers_and_resources/5_quick_tips_for_improving_diverse_patient_recruitment?SQ_ACTION=clear_design_name&amp;full=tru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8910" y="1045282"/>
            <a:ext cx="10894179" cy="3586162"/>
          </a:xfrm>
        </p:spPr>
        <p:txBody>
          <a:bodyPr>
            <a:normAutofit/>
          </a:bodyPr>
          <a:lstStyle/>
          <a:p>
            <a:r>
              <a:rPr lang="en-CA" sz="5000" dirty="0"/>
              <a:t>Integrating machine learning and decision analysis</a:t>
            </a:r>
            <a:br>
              <a:rPr lang="en-CA" dirty="0"/>
            </a:br>
            <a:br>
              <a:rPr lang="en-CA" dirty="0"/>
            </a:br>
            <a:r>
              <a:rPr lang="en-CA" sz="2700" dirty="0"/>
              <a:t>W. Alton Russell, PhD</a:t>
            </a:r>
            <a:br>
              <a:rPr lang="en-CA" sz="2700" dirty="0"/>
            </a:br>
            <a:r>
              <a:rPr lang="en-CA" sz="2200" dirty="0"/>
              <a:t>Assistant Professor</a:t>
            </a:r>
            <a:br>
              <a:rPr lang="en-CA" sz="2200" dirty="0"/>
            </a:br>
            <a:r>
              <a:rPr lang="en-CA" sz="2200" dirty="0"/>
              <a:t>McGill School of Population and Global Health</a:t>
            </a:r>
            <a:endParaRPr lang="en-CA" sz="2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A9DA3C-B395-F4FD-72FB-41D95CCD7BCA}"/>
              </a:ext>
            </a:extLst>
          </p:cNvPr>
          <p:cNvSpPr/>
          <p:nvPr/>
        </p:nvSpPr>
        <p:spPr>
          <a:xfrm>
            <a:off x="5319252" y="5573160"/>
            <a:ext cx="6872748" cy="400110"/>
          </a:xfrm>
          <a:prstGeom prst="rect">
            <a:avLst/>
          </a:prstGeom>
          <a:solidFill>
            <a:srgbClr val="8A1926"/>
          </a:solidFill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EPIB 676, McGill University, 8 Oct 2024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2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A13FA3D-A49C-1440-23E9-E888DF1029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05429" y="1569753"/>
          <a:ext cx="10086087" cy="4374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0FBBA1-C73A-3EFF-24FD-79C278862240}"/>
              </a:ext>
            </a:extLst>
          </p:cNvPr>
          <p:cNvSpPr txBox="1"/>
          <p:nvPr/>
        </p:nvSpPr>
        <p:spPr>
          <a:xfrm>
            <a:off x="246742" y="2503715"/>
            <a:ext cx="1299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Cohort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681003-6A42-4B06-0F6D-58388BB5D4E2}"/>
              </a:ext>
            </a:extLst>
          </p:cNvPr>
          <p:cNvSpPr txBox="1"/>
          <p:nvPr/>
        </p:nvSpPr>
        <p:spPr>
          <a:xfrm>
            <a:off x="246742" y="4230914"/>
            <a:ext cx="1451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Policy 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43CA9-B021-356C-0BB3-C3CC39F3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D91C2-3E20-FBB4-A509-796FA1CEA3B7}"/>
              </a:ext>
            </a:extLst>
          </p:cNvPr>
          <p:cNvSpPr txBox="1"/>
          <p:nvPr/>
        </p:nvSpPr>
        <p:spPr>
          <a:xfrm>
            <a:off x="9282895" y="6289167"/>
            <a:ext cx="181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OD: overdose</a:t>
            </a:r>
          </a:p>
        </p:txBody>
      </p:sp>
    </p:spTree>
    <p:extLst>
      <p:ext uri="{BB962C8B-B14F-4D97-AF65-F5344CB8AC3E}">
        <p14:creationId xmlns:p14="http://schemas.microsoft.com/office/powerpoint/2010/main" val="63552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 opioid episodes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Series of opioid prescriptions with no gaps of &gt;30 days in supply</a:t>
            </a:r>
          </a:p>
          <a:p>
            <a:r>
              <a:rPr lang="en-US" dirty="0"/>
              <a:t>“Carryover” accounts for overlapping days supplied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1F61CF-5940-CD6E-92BF-B00D35D95D32}"/>
              </a:ext>
            </a:extLst>
          </p:cNvPr>
          <p:cNvGrpSpPr/>
          <p:nvPr/>
        </p:nvGrpSpPr>
        <p:grpSpPr>
          <a:xfrm>
            <a:off x="952824" y="3005006"/>
            <a:ext cx="10286352" cy="1487147"/>
            <a:chOff x="794501" y="4634413"/>
            <a:chExt cx="10286352" cy="14871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40A935-0A4C-2D6C-3B94-BF62797124DF}"/>
                </a:ext>
              </a:extLst>
            </p:cNvPr>
            <p:cNvGrpSpPr/>
            <p:nvPr/>
          </p:nvGrpSpPr>
          <p:grpSpPr>
            <a:xfrm>
              <a:off x="794501" y="4634413"/>
              <a:ext cx="10286352" cy="1487147"/>
              <a:chOff x="794501" y="2664096"/>
              <a:chExt cx="10286352" cy="1487147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8FA49106-F75C-0EA6-8351-15593DE7F0A9}"/>
                  </a:ext>
                </a:extLst>
              </p:cNvPr>
              <p:cNvCxnSpPr/>
              <p:nvPr/>
            </p:nvCxnSpPr>
            <p:spPr>
              <a:xfrm>
                <a:off x="794501" y="3137227"/>
                <a:ext cx="9884762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06CDF-FDF1-A3B8-2764-1273E64BE800}"/>
                  </a:ext>
                </a:extLst>
              </p:cNvPr>
              <p:cNvSpPr txBox="1"/>
              <p:nvPr/>
            </p:nvSpPr>
            <p:spPr>
              <a:xfrm>
                <a:off x="2955481" y="2664096"/>
                <a:ext cx="862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W days</a:t>
                </a:r>
              </a:p>
            </p:txBody>
          </p:sp>
          <p:sp>
            <p:nvSpPr>
              <p:cNvPr id="10" name="Pentagon 9">
                <a:extLst>
                  <a:ext uri="{FF2B5EF4-FFF2-40B4-BE49-F238E27FC236}">
                    <a16:creationId xmlns:a16="http://schemas.microsoft.com/office/drawing/2014/main" id="{860D5CF0-72BC-96E4-7434-9281B62CA4F8}"/>
                  </a:ext>
                </a:extLst>
              </p:cNvPr>
              <p:cNvSpPr/>
              <p:nvPr/>
            </p:nvSpPr>
            <p:spPr>
              <a:xfrm>
                <a:off x="1321348" y="3630312"/>
                <a:ext cx="5612852" cy="520931"/>
              </a:xfrm>
              <a:prstGeom prst="homePlat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Episode duration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D1D6563-7C73-1B21-3868-D852E817DD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1348" y="3142770"/>
                <a:ext cx="2739023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FAE783F-9413-8FCC-1917-07B979BB6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7929" y="3431141"/>
                <a:ext cx="285024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271D55-1AC0-D505-D21F-7EC0701AEE67}"/>
                  </a:ext>
                </a:extLst>
              </p:cNvPr>
              <p:cNvSpPr txBox="1"/>
              <p:nvPr/>
            </p:nvSpPr>
            <p:spPr>
              <a:xfrm>
                <a:off x="10819243" y="2959688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C758ADD-E990-2886-5358-03F5C3CAD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9401" y="2754086"/>
                <a:ext cx="0" cy="37538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C547E71-C17D-C3C4-4557-F60419222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0371" y="2754086"/>
                <a:ext cx="0" cy="37538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768404-98AD-9380-2781-4E4D66224B11}"/>
                  </a:ext>
                </a:extLst>
              </p:cNvPr>
              <p:cNvSpPr txBox="1"/>
              <p:nvPr/>
            </p:nvSpPr>
            <p:spPr>
              <a:xfrm>
                <a:off x="5829310" y="3153958"/>
                <a:ext cx="862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C00000"/>
                    </a:solidFill>
                  </a:rPr>
                  <a:t>W days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983E1B1-4923-7A8F-CDE9-D7A071130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230" y="3243948"/>
                <a:ext cx="0" cy="37538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EF8B48B-104D-4F55-A9F5-91882E5824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0" y="3243948"/>
                <a:ext cx="0" cy="375388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EA76983-18E6-5948-BD65-3423D12E373C}"/>
                </a:ext>
              </a:extLst>
            </p:cNvPr>
            <p:cNvCxnSpPr>
              <a:stCxn id="9" idx="0"/>
              <a:endCxn id="16" idx="0"/>
            </p:cNvCxnSpPr>
            <p:nvPr/>
          </p:nvCxnSpPr>
          <p:spPr>
            <a:xfrm rot="16200000" flipH="1">
              <a:off x="4578833" y="3442430"/>
              <a:ext cx="489862" cy="2873829"/>
            </a:xfrm>
            <a:prstGeom prst="bentConnector3">
              <a:avLst>
                <a:gd name="adj1" fmla="val -466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7E1EA7-0DEE-4FE6-C447-F252BE517038}"/>
                </a:ext>
              </a:extLst>
            </p:cNvPr>
            <p:cNvSpPr txBox="1"/>
            <p:nvPr/>
          </p:nvSpPr>
          <p:spPr>
            <a:xfrm>
              <a:off x="6319105" y="4634413"/>
              <a:ext cx="2246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Medication carryover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E6BE769-2774-B561-43A9-91B558DB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9B498D9-764D-28CF-2518-889CF133BF27}"/>
              </a:ext>
            </a:extLst>
          </p:cNvPr>
          <p:cNvSpPr txBox="1">
            <a:spLocks/>
          </p:cNvSpPr>
          <p:nvPr/>
        </p:nvSpPr>
        <p:spPr>
          <a:xfrm>
            <a:off x="729833" y="5083670"/>
            <a:ext cx="10515600" cy="84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patients with complete data, used 1</a:t>
            </a:r>
            <a:r>
              <a:rPr lang="en-US" baseline="30000" dirty="0"/>
              <a:t>st</a:t>
            </a:r>
            <a:r>
              <a:rPr lang="en-US" dirty="0"/>
              <a:t> episode Oct 2018 – Sep. 2019 </a:t>
            </a:r>
          </a:p>
          <a:p>
            <a:r>
              <a:rPr lang="en-US" dirty="0"/>
              <a:t>3.99 million episodes; 3.98 without dispensed pharmacy naloxone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1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2281"/>
          </a:xfrm>
        </p:spPr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D0404-A6E5-3BE2-B53F-6E3232048236}"/>
              </a:ext>
            </a:extLst>
          </p:cNvPr>
          <p:cNvSpPr/>
          <p:nvPr/>
        </p:nvSpPr>
        <p:spPr>
          <a:xfrm>
            <a:off x="1530731" y="2149546"/>
            <a:ext cx="4529424" cy="7330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Diagnosis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drug</a:t>
            </a:r>
            <a:r>
              <a:rPr lang="en-US" dirty="0">
                <a:solidFill>
                  <a:schemeClr val="tx1"/>
                </a:solidFill>
              </a:rPr>
              <a:t> indicating risk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32AAE2-BE57-4075-F8B5-C3C894B0FE9E}"/>
              </a:ext>
            </a:extLst>
          </p:cNvPr>
          <p:cNvSpPr/>
          <p:nvPr/>
        </p:nvSpPr>
        <p:spPr>
          <a:xfrm>
            <a:off x="630197" y="1419952"/>
            <a:ext cx="1800000" cy="557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years before episode start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B23008-47E6-9AF4-CBEF-DFE35FA275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530197" y="1977000"/>
            <a:ext cx="0" cy="3960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707177-97A3-A0C8-A1AE-96C33DFA6BC2}"/>
              </a:ext>
            </a:extLst>
          </p:cNvPr>
          <p:cNvSpPr/>
          <p:nvPr/>
        </p:nvSpPr>
        <p:spPr>
          <a:xfrm>
            <a:off x="5160155" y="1419952"/>
            <a:ext cx="1800000" cy="557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Episode start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C89A5E-AA2B-47E7-7B16-8627B262BCBC}"/>
              </a:ext>
            </a:extLst>
          </p:cNvPr>
          <p:cNvSpPr/>
          <p:nvPr/>
        </p:nvSpPr>
        <p:spPr>
          <a:xfrm>
            <a:off x="6071777" y="4704952"/>
            <a:ext cx="4498056" cy="733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Outcome: Opioid Overdose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AA132A-6239-7644-78A7-FD45EF1E71CF}"/>
              </a:ext>
            </a:extLst>
          </p:cNvPr>
          <p:cNvCxnSpPr>
            <a:cxnSpLocks/>
          </p:cNvCxnSpPr>
          <p:nvPr/>
        </p:nvCxnSpPr>
        <p:spPr>
          <a:xfrm>
            <a:off x="10613808" y="1977000"/>
            <a:ext cx="4480" cy="3960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3FFC040-F7B1-23CE-016E-57DF9EFE4AA4}"/>
              </a:ext>
            </a:extLst>
          </p:cNvPr>
          <p:cNvSpPr/>
          <p:nvPr/>
        </p:nvSpPr>
        <p:spPr>
          <a:xfrm>
            <a:off x="9690113" y="1419952"/>
            <a:ext cx="1800000" cy="557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years after episode start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D6BD91-4CF5-433A-1FE7-4A356BCC3385}"/>
              </a:ext>
            </a:extLst>
          </p:cNvPr>
          <p:cNvCxnSpPr>
            <a:cxnSpLocks/>
          </p:cNvCxnSpPr>
          <p:nvPr/>
        </p:nvCxnSpPr>
        <p:spPr>
          <a:xfrm flipH="1">
            <a:off x="6071777" y="1959046"/>
            <a:ext cx="1" cy="3960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8E2B57-7AF2-6ABE-50FB-F0E2EEA2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BA288A-D636-7081-9C83-C7005E4A6790}"/>
              </a:ext>
            </a:extLst>
          </p:cNvPr>
          <p:cNvSpPr/>
          <p:nvPr/>
        </p:nvSpPr>
        <p:spPr>
          <a:xfrm>
            <a:off x="1562099" y="3418234"/>
            <a:ext cx="6304766" cy="7330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Naloxone dispensed (excluded from simulation)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F24DF1-FACE-2664-E736-40D74C1C2021}"/>
              </a:ext>
            </a:extLst>
          </p:cNvPr>
          <p:cNvCxnSpPr>
            <a:cxnSpLocks/>
          </p:cNvCxnSpPr>
          <p:nvPr/>
        </p:nvCxnSpPr>
        <p:spPr>
          <a:xfrm>
            <a:off x="7880305" y="3015950"/>
            <a:ext cx="0" cy="13422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C0A57B9-B6D6-04B8-7784-4A4404F3AEF5}"/>
              </a:ext>
            </a:extLst>
          </p:cNvPr>
          <p:cNvSpPr/>
          <p:nvPr/>
        </p:nvSpPr>
        <p:spPr>
          <a:xfrm>
            <a:off x="6956610" y="2458902"/>
            <a:ext cx="1800000" cy="5570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Episode end</a:t>
            </a:r>
          </a:p>
        </p:txBody>
      </p:sp>
    </p:spTree>
    <p:extLst>
      <p:ext uri="{BB962C8B-B14F-4D97-AF65-F5344CB8AC3E}">
        <p14:creationId xmlns:p14="http://schemas.microsoft.com/office/powerpoint/2010/main" val="37421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03921" cy="1527470"/>
          </a:xfrm>
        </p:spPr>
        <p:txBody>
          <a:bodyPr/>
          <a:lstStyle/>
          <a:p>
            <a:r>
              <a:rPr lang="en-US" dirty="0"/>
              <a:t>Identify risk indicators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201BF-FD5C-1DA4-CE9E-EE19180D2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4707" y="6313683"/>
            <a:ext cx="656303" cy="365125"/>
          </a:xfrm>
        </p:spPr>
        <p:txBody>
          <a:bodyPr/>
          <a:lstStyle/>
          <a:p>
            <a:fld id="{D63B8D7F-266E-41A3-B950-9989D28316EA}" type="slidenum">
              <a:rPr lang="en-CA" smtClean="0"/>
              <a:pPr/>
              <a:t>13</a:t>
            </a:fld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FA1878-FA43-1895-CA88-F2DB41555B57}"/>
              </a:ext>
            </a:extLst>
          </p:cNvPr>
          <p:cNvGraphicFramePr>
            <a:graphicFrameLocks noGrp="1"/>
          </p:cNvGraphicFramePr>
          <p:nvPr/>
        </p:nvGraphicFramePr>
        <p:xfrm>
          <a:off x="6195913" y="167751"/>
          <a:ext cx="5184000" cy="63284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84000">
                  <a:extLst>
                    <a:ext uri="{9D8B030D-6E8A-4147-A177-3AD203B41FA5}">
                      <a16:colId xmlns:a16="http://schemas.microsoft.com/office/drawing/2014/main" val="2746032508"/>
                    </a:ext>
                  </a:extLst>
                </a:gridCol>
              </a:tblGrid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Drug-related (17)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3690209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Long term (not used in policy simulation)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6137850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High dose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4586451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Antipsychotic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8370347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Stimulant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4972731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Anti-depressant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2701199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Anxiolytic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4670804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MOUD (medication for opioid use disorder)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331135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Mood stabilizer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5473423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Clonidine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23794038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Antiseizure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1781276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Benzodiazepine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3288015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Barbiturates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8185545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Pregabalin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1259467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Muscle relaxant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5013434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Gabapentin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0485314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Z-drug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4223962"/>
                  </a:ext>
                </a:extLst>
              </a:tr>
              <a:tr h="351583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500"/>
                        </a:spcAft>
                      </a:pPr>
                      <a:r>
                        <a:rPr lang="en-US" sz="2200" dirty="0">
                          <a:effectLst/>
                        </a:rPr>
                        <a:t>Prazosin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087674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9B98F94-6E19-AAE9-12AC-00731974F131}"/>
              </a:ext>
            </a:extLst>
          </p:cNvPr>
          <p:cNvGraphicFramePr>
            <a:graphicFrameLocks noGrp="1"/>
          </p:cNvGraphicFramePr>
          <p:nvPr/>
        </p:nvGraphicFramePr>
        <p:xfrm>
          <a:off x="812087" y="2364078"/>
          <a:ext cx="4320000" cy="23875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000">
                  <a:extLst>
                    <a:ext uri="{9D8B030D-6E8A-4147-A177-3AD203B41FA5}">
                      <a16:colId xmlns:a16="http://schemas.microsoft.com/office/drawing/2014/main" val="2610809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 dirty="0">
                          <a:effectLst/>
                        </a:rPr>
                        <a:t>Diagnosis-related (6)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5612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 dirty="0">
                          <a:effectLst/>
                        </a:rPr>
                        <a:t>Mental health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653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>
                          <a:effectLst/>
                        </a:rPr>
                        <a:t>Nicotine dependence</a:t>
                      </a:r>
                      <a:endParaRPr lang="en-CA" sz="22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80399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 dirty="0">
                          <a:effectLst/>
                        </a:rPr>
                        <a:t>Substance use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0364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>
                          <a:effectLst/>
                        </a:rPr>
                        <a:t>Severe mental health</a:t>
                      </a:r>
                      <a:endParaRPr lang="en-CA" sz="22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6435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>
                          <a:effectLst/>
                        </a:rPr>
                        <a:t>Dementia</a:t>
                      </a:r>
                      <a:endParaRPr lang="en-CA" sz="22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8137765"/>
                  </a:ext>
                </a:extLst>
              </a:tr>
              <a:tr h="375892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2200" dirty="0">
                          <a:effectLst/>
                        </a:rPr>
                        <a:t>OD (overdose), poison, self-harm</a:t>
                      </a:r>
                      <a:endParaRPr lang="en-CA" sz="22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2121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0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7" y="404940"/>
            <a:ext cx="6252882" cy="1158541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Percent of patients with each risk indicator</a:t>
            </a:r>
            <a:br>
              <a:rPr lang="en-US" dirty="0"/>
            </a:br>
            <a:r>
              <a:rPr lang="en-US" sz="3600" dirty="0"/>
              <a:t>Overall and with overdose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13AD-F5C6-394D-CDC4-502BE83D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85E2A7-B827-92E2-37E3-185D493C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25" y="1969892"/>
            <a:ext cx="4064000" cy="384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F25611-01A6-126D-C569-08A3DB7C0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57" y="179192"/>
            <a:ext cx="4051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8DFC7A-5CB6-A86C-38A0-ECBA1C75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57" y="179192"/>
            <a:ext cx="4051300" cy="563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3A715B-BFF3-4307-ECEC-F60A784D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25" y="1969892"/>
            <a:ext cx="4064000" cy="384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7" y="404940"/>
            <a:ext cx="6252882" cy="1158541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Percent of patients with each risk indicator</a:t>
            </a:r>
            <a:br>
              <a:rPr lang="en-US" dirty="0"/>
            </a:br>
            <a:r>
              <a:rPr lang="en-US" sz="3600" dirty="0"/>
              <a:t>Overall and with overdose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13AD-F5C6-394D-CDC4-502BE83D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1071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15BC80-0F89-CE3E-2390-885E59EA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57" y="179192"/>
            <a:ext cx="4051300" cy="563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38CDF-B618-2FB4-59AD-3FC0C5F9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25" y="1969892"/>
            <a:ext cx="4064000" cy="3848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7" y="404940"/>
            <a:ext cx="6252882" cy="1158541"/>
          </a:xfrm>
        </p:spPr>
        <p:txBody>
          <a:bodyPr>
            <a:normAutofit fontScale="90000"/>
          </a:bodyPr>
          <a:lstStyle/>
          <a:p>
            <a:r>
              <a:rPr lang="en-US" sz="4900" dirty="0"/>
              <a:t>Percent of patients with each risk indicator</a:t>
            </a:r>
            <a:br>
              <a:rPr lang="en-US" dirty="0"/>
            </a:br>
            <a:r>
              <a:rPr lang="en-US" sz="3600" dirty="0"/>
              <a:t>Overall and with overdose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13AD-F5C6-394D-CDC4-502BE83D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76163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8" y="538052"/>
            <a:ext cx="3128158" cy="3466789"/>
          </a:xfrm>
        </p:spPr>
        <p:txBody>
          <a:bodyPr>
            <a:normAutofit/>
          </a:bodyPr>
          <a:lstStyle/>
          <a:p>
            <a:r>
              <a:rPr lang="en-US" dirty="0"/>
              <a:t>Take home naloxone vs. overdose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513AD-F5C6-394D-CDC4-502BE83D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3" name="Graphic 44">
            <a:extLst>
              <a:ext uri="{FF2B5EF4-FFF2-40B4-BE49-F238E27FC236}">
                <a16:creationId xmlns:a16="http://schemas.microsoft.com/office/drawing/2014/main" id="{33C5E3EF-4C98-490A-28C8-FCE01DF6AB9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3703512" y="214208"/>
            <a:ext cx="6464600" cy="646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F9B67-320A-D8F8-BB72-AF55B6A97420}"/>
              </a:ext>
            </a:extLst>
          </p:cNvPr>
          <p:cNvSpPr txBox="1"/>
          <p:nvPr/>
        </p:nvSpPr>
        <p:spPr>
          <a:xfrm>
            <a:off x="10158404" y="478310"/>
            <a:ext cx="1710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09DFF"/>
                </a:solidFill>
              </a:rPr>
              <a:t>MOUD = medication for opioid use disorder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BEF0D-EBCD-BD1E-96FA-5724102CF219}"/>
              </a:ext>
            </a:extLst>
          </p:cNvPr>
          <p:cNvSpPr txBox="1"/>
          <p:nvPr/>
        </p:nvSpPr>
        <p:spPr>
          <a:xfrm>
            <a:off x="10158404" y="3374312"/>
            <a:ext cx="17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A38"/>
                </a:solidFill>
              </a:rPr>
              <a:t>OD = overdose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A2FA49A-AAFA-56AE-FDF0-7803166C6D24}"/>
              </a:ext>
            </a:extLst>
          </p:cNvPr>
          <p:cNvSpPr/>
          <p:nvPr/>
        </p:nvSpPr>
        <p:spPr>
          <a:xfrm>
            <a:off x="3344696" y="4953035"/>
            <a:ext cx="2106980" cy="1851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F4858-640F-EB80-E7CA-107A384CEC6F}"/>
              </a:ext>
            </a:extLst>
          </p:cNvPr>
          <p:cNvSpPr txBox="1"/>
          <p:nvPr/>
        </p:nvSpPr>
        <p:spPr>
          <a:xfrm>
            <a:off x="347241" y="4722466"/>
            <a:ext cx="3007735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Overall, </a:t>
            </a:r>
            <a:r>
              <a:rPr lang="en-US" b="1" dirty="0"/>
              <a:t>1% </a:t>
            </a:r>
            <a:r>
              <a:rPr lang="en-US" dirty="0"/>
              <a:t>episodes had co-dispensed pharmacy THN</a:t>
            </a:r>
          </a:p>
        </p:txBody>
      </p:sp>
    </p:spTree>
    <p:extLst>
      <p:ext uri="{BB962C8B-B14F-4D97-AF65-F5344CB8AC3E}">
        <p14:creationId xmlns:p14="http://schemas.microsoft.com/office/powerpoint/2010/main" val="39660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97" y="247740"/>
            <a:ext cx="9627706" cy="876034"/>
          </a:xfrm>
        </p:spPr>
        <p:txBody>
          <a:bodyPr>
            <a:normAutofit/>
          </a:bodyPr>
          <a:lstStyle/>
          <a:p>
            <a:r>
              <a:rPr lang="en-US" dirty="0"/>
              <a:t>Diagnosed overdose prediction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AC0E0-4B54-AEED-F139-F2FC1C4B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Graphic 190">
            <a:extLst>
              <a:ext uri="{FF2B5EF4-FFF2-40B4-BE49-F238E27FC236}">
                <a16:creationId xmlns:a16="http://schemas.microsoft.com/office/drawing/2014/main" id="{28EDA800-5CEF-DC85-B165-A5F6806630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061390" y="1474089"/>
            <a:ext cx="6915880" cy="46105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26F813-C4FA-BA00-A8A2-BF090ACAC5B1}"/>
              </a:ext>
            </a:extLst>
          </p:cNvPr>
          <p:cNvCxnSpPr>
            <a:cxnSpLocks/>
          </p:cNvCxnSpPr>
          <p:nvPr/>
        </p:nvCxnSpPr>
        <p:spPr>
          <a:xfrm flipV="1">
            <a:off x="8835742" y="1944937"/>
            <a:ext cx="0" cy="340978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C2FFC5-23EA-C772-A70F-F8335FE23002}"/>
              </a:ext>
            </a:extLst>
          </p:cNvPr>
          <p:cNvCxnSpPr>
            <a:cxnSpLocks/>
          </p:cNvCxnSpPr>
          <p:nvPr/>
        </p:nvCxnSpPr>
        <p:spPr>
          <a:xfrm>
            <a:off x="5742244" y="1950435"/>
            <a:ext cx="309349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39677E-7839-D956-CC78-61391BFB0275}"/>
              </a:ext>
            </a:extLst>
          </p:cNvPr>
          <p:cNvCxnSpPr>
            <a:cxnSpLocks/>
          </p:cNvCxnSpPr>
          <p:nvPr/>
        </p:nvCxnSpPr>
        <p:spPr>
          <a:xfrm>
            <a:off x="5742244" y="3480218"/>
            <a:ext cx="309349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D2D413-C170-E3E1-80E4-8E0AA49FBCB2}"/>
              </a:ext>
            </a:extLst>
          </p:cNvPr>
          <p:cNvSpPr txBox="1"/>
          <p:nvPr/>
        </p:nvSpPr>
        <p:spPr>
          <a:xfrm>
            <a:off x="262230" y="1731182"/>
            <a:ext cx="4847668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assign risk of fatal ODs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300" i="1" u="sng" dirty="0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risk factors for unobserved fatal OD and diagnosed OD similar)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Random forest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Predictors: risk indicators, episode duration, age, sex, race,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Out-of-sample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AUC 82%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Good discrimination &amp; probability 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92EE0-762F-9B63-88F2-847E319F65DD}"/>
              </a:ext>
            </a:extLst>
          </p:cNvPr>
          <p:cNvSpPr txBox="1"/>
          <p:nvPr/>
        </p:nvSpPr>
        <p:spPr>
          <a:xfrm>
            <a:off x="4537276" y="6289167"/>
            <a:ext cx="655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OD: overdose</a:t>
            </a:r>
          </a:p>
        </p:txBody>
      </p:sp>
    </p:spTree>
    <p:extLst>
      <p:ext uri="{BB962C8B-B14F-4D97-AF65-F5344CB8AC3E}">
        <p14:creationId xmlns:p14="http://schemas.microsoft.com/office/powerpoint/2010/main" val="402497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96" y="179192"/>
            <a:ext cx="10515600" cy="1023837"/>
          </a:xfrm>
        </p:spPr>
        <p:txBody>
          <a:bodyPr/>
          <a:lstStyle/>
          <a:p>
            <a:r>
              <a:rPr lang="en-US" dirty="0"/>
              <a:t>Imputing fatal 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38" y="1331089"/>
            <a:ext cx="6044408" cy="4494774"/>
          </a:xfrm>
        </p:spPr>
        <p:txBody>
          <a:bodyPr>
            <a:normAutofit/>
          </a:bodyPr>
          <a:lstStyle/>
          <a:p>
            <a:r>
              <a:rPr lang="en-US" dirty="0"/>
              <a:t>Bayesian model calibration</a:t>
            </a:r>
          </a:p>
          <a:p>
            <a:pPr lvl="1"/>
            <a:r>
              <a:rPr lang="en-US" dirty="0"/>
              <a:t>Incremental mixture importance sampling</a:t>
            </a:r>
            <a:endParaRPr lang="en-US" sz="1400" dirty="0"/>
          </a:p>
          <a:p>
            <a:pPr marL="0" indent="0">
              <a:buNone/>
            </a:pPr>
            <a:r>
              <a:rPr lang="en-US" dirty="0"/>
              <a:t>Used 2 calibration targets…</a:t>
            </a:r>
          </a:p>
          <a:p>
            <a:pPr lvl="1"/>
            <a:r>
              <a:rPr lang="en-US" dirty="0"/>
              <a:t>2-year rate of fatal OD </a:t>
            </a:r>
          </a:p>
          <a:p>
            <a:pPr lvl="1"/>
            <a:r>
              <a:rPr lang="en-US" dirty="0"/>
              <a:t>Ratio of fatal : non-fatal diagnosed overdose</a:t>
            </a:r>
          </a:p>
          <a:p>
            <a:pPr marL="0" indent="0">
              <a:buNone/>
            </a:pPr>
            <a:r>
              <a:rPr lang="en-US" dirty="0"/>
              <a:t>…to generate sets of 2 parameters</a:t>
            </a:r>
          </a:p>
          <a:p>
            <a:pPr lvl="1"/>
            <a:r>
              <a:rPr lang="en-US" dirty="0"/>
              <a:t>Proportion of diagnosed ODs that ‘turn’ fatal</a:t>
            </a:r>
          </a:p>
          <a:p>
            <a:pPr lvl="1"/>
            <a:r>
              <a:rPr lang="en-US" dirty="0"/>
              <a:t>Ratio of fatal OD to diagnosed 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17715-4EB0-2B41-402E-70269859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15" name="Graphic 198">
            <a:extLst>
              <a:ext uri="{FF2B5EF4-FFF2-40B4-BE49-F238E27FC236}">
                <a16:creationId xmlns:a16="http://schemas.microsoft.com/office/drawing/2014/main" id="{D2AB613E-854C-7167-DF90-D2E50F44C9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6752616" y="1527858"/>
            <a:ext cx="5308204" cy="42980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18EE5E-C292-EBD9-0F23-5AC9F9D357BD}"/>
              </a:ext>
            </a:extLst>
          </p:cNvPr>
          <p:cNvSpPr txBox="1"/>
          <p:nvPr/>
        </p:nvSpPr>
        <p:spPr>
          <a:xfrm>
            <a:off x="4537276" y="6289167"/>
            <a:ext cx="655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OD: overdose</a:t>
            </a:r>
          </a:p>
        </p:txBody>
      </p:sp>
    </p:spTree>
    <p:extLst>
      <p:ext uri="{BB962C8B-B14F-4D97-AF65-F5344CB8AC3E}">
        <p14:creationId xmlns:p14="http://schemas.microsoft.com/office/powerpoint/2010/main" val="259591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D19-CA37-F19B-B54C-B28CC3F2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heterogeneity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2158-D840-0DFD-3F62-C836A4E2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4429" cy="435133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Traditional decision-analytic models focus on </a:t>
            </a:r>
            <a:r>
              <a:rPr lang="en-US" b="1" dirty="0"/>
              <a:t>average outcomes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Increased interest in </a:t>
            </a:r>
            <a:r>
              <a:rPr lang="en-US" b="1" dirty="0"/>
              <a:t>distributional outcomes</a:t>
            </a:r>
            <a:r>
              <a:rPr lang="en-US" dirty="0"/>
              <a:t> across heterogeneous populations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Enable targeted intervention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Inform equity-related impact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Can also improve estimation of aggregate outcomes!</a:t>
            </a:r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2AE0E4-1867-8696-01BA-797A3CF30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9931" r="16631" b="10688"/>
          <a:stretch/>
        </p:blipFill>
        <p:spPr bwMode="auto">
          <a:xfrm>
            <a:off x="7305750" y="1825625"/>
            <a:ext cx="4799164" cy="37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A8B703-358E-1D5F-05F6-1E0B4CB227AF}"/>
              </a:ext>
            </a:extLst>
          </p:cNvPr>
          <p:cNvSpPr txBox="1"/>
          <p:nvPr/>
        </p:nvSpPr>
        <p:spPr>
          <a:xfrm>
            <a:off x="9064171" y="5595777"/>
            <a:ext cx="1915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4"/>
              </a:rPr>
              <a:t>pmlive.com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311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simulation assumptions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THN can avert fatal overdoses within 2 years</a:t>
            </a:r>
          </a:p>
          <a:p>
            <a:r>
              <a:rPr lang="en-US" dirty="0">
                <a:ea typeface="Calibri"/>
                <a:cs typeface="Calibri"/>
              </a:rPr>
              <a:t>THN used when</a:t>
            </a:r>
          </a:p>
          <a:p>
            <a:pPr lvl="1"/>
            <a:r>
              <a:rPr lang="en-US" dirty="0">
                <a:cs typeface="Calibri"/>
              </a:rPr>
              <a:t>Overdose witnessed 		40% to 80% probability</a:t>
            </a:r>
          </a:p>
          <a:p>
            <a:pPr lvl="1"/>
            <a:r>
              <a:rPr lang="en-US" dirty="0">
                <a:cs typeface="Calibri"/>
              </a:rPr>
              <a:t>THN available 			30% to 50% probability</a:t>
            </a:r>
          </a:p>
          <a:p>
            <a:pPr lvl="1"/>
            <a:r>
              <a:rPr lang="en-US" dirty="0">
                <a:cs typeface="Calibri"/>
              </a:rPr>
              <a:t>Bystander uses it 		62% to 92% probability</a:t>
            </a:r>
          </a:p>
          <a:p>
            <a:r>
              <a:rPr lang="en-US" dirty="0">
                <a:cs typeface="Calibri"/>
              </a:rPr>
              <a:t>If used</a:t>
            </a:r>
          </a:p>
          <a:p>
            <a:pPr lvl="1"/>
            <a:r>
              <a:rPr lang="en-US" dirty="0">
                <a:cs typeface="Calibri"/>
              </a:rPr>
              <a:t>Prevents fatal overdose	80% to 99.9% probability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D2AF8-B143-7FC0-A7BE-1F65C333C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20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D3FC5-4E4A-BD67-D15F-96CDC93A3E63}"/>
              </a:ext>
            </a:extLst>
          </p:cNvPr>
          <p:cNvSpPr txBox="1"/>
          <p:nvPr/>
        </p:nvSpPr>
        <p:spPr>
          <a:xfrm>
            <a:off x="4537276" y="6289167"/>
            <a:ext cx="655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THN: take-home naloxone</a:t>
            </a:r>
          </a:p>
        </p:txBody>
      </p:sp>
    </p:spTree>
    <p:extLst>
      <p:ext uri="{BB962C8B-B14F-4D97-AF65-F5344CB8AC3E}">
        <p14:creationId xmlns:p14="http://schemas.microsoft.com/office/powerpoint/2010/main" val="77060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economic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Societal perspective (considers productivity impact)</a:t>
            </a:r>
          </a:p>
          <a:p>
            <a:r>
              <a:rPr lang="en-US" dirty="0">
                <a:ea typeface="Calibri"/>
                <a:cs typeface="Calibri"/>
              </a:rPr>
              <a:t>Non-fatal overdose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Healthcare costs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Loss of quality-adjusted life year (1-5 days per OD)</a:t>
            </a:r>
          </a:p>
          <a:p>
            <a:pPr lvl="1"/>
            <a:r>
              <a:rPr lang="en-US" dirty="0">
                <a:ea typeface="Calibri"/>
                <a:cs typeface="Calibri"/>
              </a:rPr>
              <a:t>Loss of productivity (0.2 to 20 days)</a:t>
            </a:r>
          </a:p>
          <a:p>
            <a:r>
              <a:rPr lang="en-US" dirty="0">
                <a:ea typeface="Calibri"/>
                <a:cs typeface="Calibri"/>
              </a:rPr>
              <a:t>Fatal overdose</a:t>
            </a:r>
          </a:p>
          <a:p>
            <a:pPr lvl="1"/>
            <a:r>
              <a:rPr lang="en-US" dirty="0">
                <a:ea typeface="Calibri"/>
                <a:cs typeface="Calibri"/>
              </a:rPr>
              <a:t>Loss of remaining expected QALYs (age-based)</a:t>
            </a:r>
          </a:p>
          <a:p>
            <a:pPr lvl="1"/>
            <a:r>
              <a:rPr lang="en-US" dirty="0">
                <a:ea typeface="Calibri"/>
                <a:cs typeface="Calibri"/>
              </a:rPr>
              <a:t>Loss of remaining lifetime net productivity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809A6-2777-A5DE-C7A1-D319E48E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D3651-608A-038E-4AE5-8290A0642540}"/>
              </a:ext>
            </a:extLst>
          </p:cNvPr>
          <p:cNvSpPr txBox="1"/>
          <p:nvPr/>
        </p:nvSpPr>
        <p:spPr>
          <a:xfrm>
            <a:off x="4537276" y="6289167"/>
            <a:ext cx="655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OD: overdose,  QALY: quality-adjusted life year</a:t>
            </a:r>
          </a:p>
        </p:txBody>
      </p:sp>
    </p:spTree>
    <p:extLst>
      <p:ext uri="{BB962C8B-B14F-4D97-AF65-F5344CB8AC3E}">
        <p14:creationId xmlns:p14="http://schemas.microsoft.com/office/powerpoint/2010/main" val="398489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48F7994C-F916-95CD-28EC-75D1E5FA1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7575" y="727314"/>
            <a:ext cx="8167204" cy="5989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50" y="117653"/>
            <a:ext cx="3534224" cy="16873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Cost-effectiveness by risk indicator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A2E9B-6506-EA2C-3217-161BFB19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003" y="6351472"/>
            <a:ext cx="656303" cy="365125"/>
          </a:xfrm>
        </p:spPr>
        <p:txBody>
          <a:bodyPr/>
          <a:lstStyle/>
          <a:p>
            <a:fld id="{D63B8D7F-266E-41A3-B950-9989D28316EA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E7FA496B-3677-59D6-781C-465B759722C3}"/>
              </a:ext>
            </a:extLst>
          </p:cNvPr>
          <p:cNvSpPr/>
          <p:nvPr/>
        </p:nvSpPr>
        <p:spPr>
          <a:xfrm>
            <a:off x="6874844" y="517914"/>
            <a:ext cx="914400" cy="64113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F1C9F182-7EDB-9DC8-CA98-9BE854655676}"/>
              </a:ext>
            </a:extLst>
          </p:cNvPr>
          <p:cNvSpPr/>
          <p:nvPr/>
        </p:nvSpPr>
        <p:spPr>
          <a:xfrm>
            <a:off x="8613066" y="494359"/>
            <a:ext cx="914400" cy="641131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B9F5F2-EF04-EA72-7D01-15DEDED1BAC9}"/>
              </a:ext>
            </a:extLst>
          </p:cNvPr>
          <p:cNvSpPr txBox="1"/>
          <p:nvPr/>
        </p:nvSpPr>
        <p:spPr>
          <a:xfrm>
            <a:off x="6512281" y="20081"/>
            <a:ext cx="155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 drop with OTC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3DBA4-58D1-C1B4-007C-4795877637A9}"/>
              </a:ext>
            </a:extLst>
          </p:cNvPr>
          <p:cNvSpPr txBox="1"/>
          <p:nvPr/>
        </p:nvSpPr>
        <p:spPr>
          <a:xfrm>
            <a:off x="8151807" y="6433"/>
            <a:ext cx="167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Possible further price drop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F7BD9DB9-79EC-F1B0-AAED-7D07AAB6BF4E}"/>
              </a:ext>
            </a:extLst>
          </p:cNvPr>
          <p:cNvSpPr/>
          <p:nvPr/>
        </p:nvSpPr>
        <p:spPr>
          <a:xfrm>
            <a:off x="6273972" y="5484671"/>
            <a:ext cx="656720" cy="465177"/>
          </a:xfrm>
          <a:prstGeom prst="wedgeRectCallout">
            <a:avLst>
              <a:gd name="adj1" fmla="val -20833"/>
              <a:gd name="adj2" fmla="val 83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0.2%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3F31457A-79A2-ADD1-275C-EEB2984235EC}"/>
              </a:ext>
            </a:extLst>
          </p:cNvPr>
          <p:cNvSpPr/>
          <p:nvPr/>
        </p:nvSpPr>
        <p:spPr>
          <a:xfrm>
            <a:off x="8042367" y="5498319"/>
            <a:ext cx="656720" cy="465177"/>
          </a:xfrm>
          <a:prstGeom prst="wedgeRectCallout">
            <a:avLst>
              <a:gd name="adj1" fmla="val -20833"/>
              <a:gd name="adj2" fmla="val 83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40%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58B2660F-FE90-ACDC-DE7C-9C6F17F84B05}"/>
              </a:ext>
            </a:extLst>
          </p:cNvPr>
          <p:cNvSpPr/>
          <p:nvPr/>
        </p:nvSpPr>
        <p:spPr>
          <a:xfrm>
            <a:off x="9786924" y="5500782"/>
            <a:ext cx="656720" cy="465177"/>
          </a:xfrm>
          <a:prstGeom prst="wedgeRectCallout">
            <a:avLst>
              <a:gd name="adj1" fmla="val -20833"/>
              <a:gd name="adj2" fmla="val 83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62%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9F934558-6830-9561-C01F-454DC77CC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0" y="1711577"/>
            <a:ext cx="3635581" cy="29910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ea typeface="Calibri"/>
                <a:cs typeface="Calibri"/>
              </a:rPr>
              <a:t>At $100,000 per QALY: </a:t>
            </a:r>
          </a:p>
          <a:p>
            <a:r>
              <a:rPr lang="en-US" sz="2400" dirty="0">
                <a:ea typeface="Calibri"/>
                <a:cs typeface="Calibri"/>
              </a:rPr>
              <a:t>THN now CE for most patients with OD risk indicator</a:t>
            </a:r>
          </a:p>
          <a:p>
            <a:r>
              <a:rPr lang="en-US" sz="2400" dirty="0">
                <a:ea typeface="Calibri"/>
                <a:cs typeface="Calibri"/>
              </a:rPr>
              <a:t>Future price drop increase probability “THN for all Rx opioid patients” is CE from 40% to 62%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2E1D5-D9ED-B24B-BCFE-D79DC05527D3}"/>
              </a:ext>
            </a:extLst>
          </p:cNvPr>
          <p:cNvSpPr txBox="1"/>
          <p:nvPr/>
        </p:nvSpPr>
        <p:spPr>
          <a:xfrm>
            <a:off x="163350" y="4963682"/>
            <a:ext cx="3377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CE: Cost-effective, Dx: diagnosis, MOUD: medication for opioid use disorder,  OD; overdose, Rx: drug, QALY: quality-adjusted life year</a:t>
            </a:r>
          </a:p>
        </p:txBody>
      </p:sp>
    </p:spTree>
    <p:extLst>
      <p:ext uri="{BB962C8B-B14F-4D97-AF65-F5344CB8AC3E}">
        <p14:creationId xmlns:p14="http://schemas.microsoft.com/office/powerpoint/2010/main" val="106550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38" y="847493"/>
            <a:ext cx="2902954" cy="4616605"/>
          </a:xfrm>
        </p:spPr>
        <p:txBody>
          <a:bodyPr>
            <a:normAutofit/>
          </a:bodyPr>
          <a:lstStyle/>
          <a:p>
            <a:r>
              <a:rPr lang="en-US" dirty="0"/>
              <a:t>As price drops, THN cost-effective for more risk indicators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A2E9B-6506-EA2C-3217-161BFB19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4504" y="6351472"/>
            <a:ext cx="656303" cy="365125"/>
          </a:xfrm>
        </p:spPr>
        <p:txBody>
          <a:bodyPr/>
          <a:lstStyle/>
          <a:p>
            <a:fld id="{D63B8D7F-266E-41A3-B950-9989D28316EA}" type="slidenum">
              <a:rPr lang="en-CA" smtClean="0"/>
              <a:pPr/>
              <a:t>23</a:t>
            </a:fld>
            <a:endParaRPr lang="en-CA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99606A-5DE1-CE9F-3DAA-7A67241BEB68}"/>
              </a:ext>
            </a:extLst>
          </p:cNvPr>
          <p:cNvGraphicFramePr>
            <a:graphicFrameLocks noGrp="1"/>
          </p:cNvGraphicFramePr>
          <p:nvPr/>
        </p:nvGraphicFramePr>
        <p:xfrm>
          <a:off x="3133492" y="277328"/>
          <a:ext cx="8937315" cy="54978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6742">
                  <a:extLst>
                    <a:ext uri="{9D8B030D-6E8A-4147-A177-3AD203B41FA5}">
                      <a16:colId xmlns:a16="http://schemas.microsoft.com/office/drawing/2014/main" val="1413805375"/>
                    </a:ext>
                  </a:extLst>
                </a:gridCol>
                <a:gridCol w="5518739">
                  <a:extLst>
                    <a:ext uri="{9D8B030D-6E8A-4147-A177-3AD203B41FA5}">
                      <a16:colId xmlns:a16="http://schemas.microsoft.com/office/drawing/2014/main" val="1853551378"/>
                    </a:ext>
                  </a:extLst>
                </a:gridCol>
                <a:gridCol w="2061834">
                  <a:extLst>
                    <a:ext uri="{9D8B030D-6E8A-4147-A177-3AD203B41FA5}">
                      <a16:colId xmlns:a16="http://schemas.microsoft.com/office/drawing/2014/main" val="2344592856"/>
                    </a:ext>
                  </a:extLst>
                </a:gridCol>
              </a:tblGrid>
              <a:tr h="277169">
                <a:tc>
                  <a:txBody>
                    <a:bodyPr/>
                    <a:lstStyle/>
                    <a:p>
                      <a:pPr marL="63500" marR="63500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Purchase price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Group for whom it’s cost-effective with probability &gt; 50% at this price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N (%) patients</a:t>
                      </a:r>
                      <a:endParaRPr lang="en-CA" sz="18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2562658"/>
                  </a:ext>
                </a:extLst>
              </a:tr>
              <a:tr h="760386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$200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Nicotine dependence (Dx);  Substance use (Dx);  Severe mental health (Dx);  OD, poison, self-harm (Dx);  Mood stabilizer (Rx);  MOUD (Rx);  Prazosin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573 017 (14.5%)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7234236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$175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Clonidine (Rx)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635 217 (16.1%)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928679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$172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Antipsychotic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758 660 (19.2%)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997392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$126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Anxiolytic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947 371 (24.0%)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5406690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$125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Stimulant (Rx)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1 027 453 (26.0%)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3067166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$123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Antiseizure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1 115 868 (28.2%)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017924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$102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Barbiturates (Rx)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1 161 269 (29.4%)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5988402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$101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High dose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1 233 761 (31.2%)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6399245"/>
                  </a:ext>
                </a:extLst>
              </a:tr>
              <a:tr h="497536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$100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Mental health (Dx)</a:t>
                      </a:r>
                      <a:br>
                        <a:rPr lang="en-US" sz="1800" dirty="0">
                          <a:effectLst/>
                        </a:rPr>
                      </a:br>
                      <a:r>
                        <a:rPr lang="en-US" sz="1800" dirty="0">
                          <a:effectLst/>
                        </a:rPr>
                        <a:t>Pregabalin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1 620 975 (41.0%)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1804931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$84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Gabapentin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1 896 917 (48.0%)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8004021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$71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Z-drug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1 976 756 (50.0%)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9725506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$70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Benzodiazepine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2 243 645 (56.8%)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1469408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$69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Anti-depressant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2 468 223 (62.5%)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46659290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$68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Muscle relaxant (Rx)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2 718 850 (68.8%)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4005785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$43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Dementia (Dx)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2 722 785 (68.9%)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729949"/>
                  </a:ext>
                </a:extLst>
              </a:tr>
              <a:tr h="234687"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$42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All (Rx)</a:t>
                      </a:r>
                      <a:endParaRPr lang="en-CA" sz="240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0" marR="63500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3 950 701 (100.0%)</a:t>
                      </a:r>
                      <a:endParaRPr lang="en-CA" sz="2400" dirty="0">
                        <a:effectLst/>
                        <a:latin typeface="Times New Roman" panose="020206030504050203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247159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CA0ED9-9A0F-B5E1-E258-380E1F11B471}"/>
              </a:ext>
            </a:extLst>
          </p:cNvPr>
          <p:cNvSpPr txBox="1"/>
          <p:nvPr/>
        </p:nvSpPr>
        <p:spPr>
          <a:xfrm>
            <a:off x="6792686" y="6134479"/>
            <a:ext cx="4800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Dx: diagnosis, Rx: drug,  MOUD: Medication for Opioid Use Disorder, THN: take-home naloxone</a:t>
            </a:r>
          </a:p>
        </p:txBody>
      </p:sp>
    </p:spTree>
    <p:extLst>
      <p:ext uri="{BB962C8B-B14F-4D97-AF65-F5344CB8AC3E}">
        <p14:creationId xmlns:p14="http://schemas.microsoft.com/office/powerpoint/2010/main" val="1256050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10" y="316366"/>
            <a:ext cx="10515600" cy="846725"/>
          </a:xfrm>
        </p:spPr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4" y="1163091"/>
            <a:ext cx="10305535" cy="4781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New over-the-counter price makes THN cost-effective for most prescription patients with OD risk indicator</a:t>
            </a:r>
          </a:p>
          <a:p>
            <a:r>
              <a:rPr lang="en-US" dirty="0"/>
              <a:t>At $45 we estimate:</a:t>
            </a:r>
          </a:p>
          <a:p>
            <a:pPr lvl="1"/>
            <a:r>
              <a:rPr lang="en-US" dirty="0"/>
              <a:t>Targeted THN cost-effective for nearly all risk indicators at $100,000/QALY</a:t>
            </a:r>
          </a:p>
          <a:p>
            <a:pPr lvl="1"/>
            <a:r>
              <a:rPr lang="en-US" dirty="0"/>
              <a:t>Untargeted THN may not be cost-effective</a:t>
            </a:r>
            <a:endParaRPr lang="en-US" sz="1400" dirty="0"/>
          </a:p>
          <a:p>
            <a:r>
              <a:rPr lang="en-US" b="1" dirty="0"/>
              <a:t>Limitations: </a:t>
            </a:r>
          </a:p>
          <a:p>
            <a:pPr lvl="1"/>
            <a:r>
              <a:rPr lang="en-US" dirty="0"/>
              <a:t>Does not consider access + affordability</a:t>
            </a:r>
          </a:p>
          <a:p>
            <a:pPr lvl="2"/>
            <a:r>
              <a:rPr lang="en-US" dirty="0"/>
              <a:t>Impact on insurance coverage? Availability through social programs?</a:t>
            </a:r>
          </a:p>
          <a:p>
            <a:pPr lvl="1"/>
            <a:r>
              <a:rPr lang="en-US" dirty="0"/>
              <a:t>Uncertainty could be reduced by</a:t>
            </a:r>
          </a:p>
          <a:p>
            <a:pPr lvl="2"/>
            <a:r>
              <a:rPr lang="en-US" dirty="0"/>
              <a:t>Better naloxone utilization data for patients prescribed opioids</a:t>
            </a:r>
          </a:p>
          <a:p>
            <a:pPr lvl="2"/>
            <a:r>
              <a:rPr lang="en-US" dirty="0"/>
              <a:t>Linked fatal OD data</a:t>
            </a:r>
          </a:p>
          <a:p>
            <a:r>
              <a:rPr lang="en-US" b="1" dirty="0"/>
              <a:t>Method take-away: </a:t>
            </a:r>
            <a:r>
              <a:rPr lang="en-US" dirty="0"/>
              <a:t>combining cohort analysis, machine learning, &amp; simulation can enable granular policy evaluation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F929-8E05-606C-6611-38E9E1DD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1026" name="Picture 2" descr="Naloxone 0.4mg/ml 10ml Vial – SBH Medical | Worthington Community Pharmacy">
            <a:extLst>
              <a:ext uri="{FF2B5EF4-FFF2-40B4-BE49-F238E27FC236}">
                <a16:creationId xmlns:a16="http://schemas.microsoft.com/office/drawing/2014/main" id="{C5331251-34DC-BED7-7AE8-A1F42DA96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600" b="81200" l="34800" r="61000">
                        <a14:foregroundMark x1="38528" y1="39730" x2="38800" y2="42400"/>
                        <a14:foregroundMark x1="36400" y1="18800" x2="37692" y2="31508"/>
                        <a14:foregroundMark x1="38800" y1="42400" x2="36800" y2="50400"/>
                        <a14:foregroundMark x1="36800" y1="50400" x2="39000" y2="78000"/>
                        <a14:foregroundMark x1="39000" y1="78000" x2="46400" y2="80800"/>
                        <a14:foregroundMark x1="46400" y1="80800" x2="55600" y2="80200"/>
                        <a14:foregroundMark x1="55600" y1="80200" x2="61200" y2="73000"/>
                        <a14:foregroundMark x1="61200" y1="73000" x2="62400" y2="43600"/>
                        <a14:foregroundMark x1="62400" y1="43600" x2="58600" y2="35000"/>
                        <a14:foregroundMark x1="58600" y1="35000" x2="61400" y2="28000"/>
                        <a14:foregroundMark x1="61400" y1="28000" x2="61600" y2="19800"/>
                        <a14:foregroundMark x1="61600" y1="19800" x2="39200" y2="23200"/>
                        <a14:foregroundMark x1="39200" y1="23200" x2="37200" y2="18600"/>
                        <a14:foregroundMark x1="38106" y1="83000" x2="38200" y2="83200"/>
                        <a14:foregroundMark x1="34800" y1="76000" x2="37067" y2="80800"/>
                        <a14:foregroundMark x1="40202" y1="82962" x2="61800" y2="80400"/>
                        <a14:foregroundMark x1="38200" y1="83200" x2="39886" y2="83000"/>
                        <a14:foregroundMark x1="61800" y1="80400" x2="54600" y2="77000"/>
                        <a14:foregroundMark x1="54600" y1="77000" x2="34800" y2="76400"/>
                        <a14:foregroundMark x1="37000" y1="79000" x2="44000" y2="82400"/>
                        <a14:foregroundMark x1="44000" y1="82400" x2="53200" y2="83200"/>
                        <a14:foregroundMark x1="53200" y1="83200" x2="60800" y2="81200"/>
                        <a14:foregroundMark x1="60800" y1="81200" x2="40800" y2="80000"/>
                        <a14:backgroundMark x1="37200" y1="38800" x2="37800" y2="33600"/>
                        <a14:backgroundMark x1="37200" y1="39800" x2="40200" y2="32400"/>
                        <a14:backgroundMark x1="40200" y1="32400" x2="37600" y2="39400"/>
                        <a14:backgroundMark x1="37600" y1="39400" x2="37600" y2="39600"/>
                        <a14:backgroundMark x1="35600" y1="80200" x2="35000" y2="79400"/>
                        <a14:backgroundMark x1="36800" y1="80800" x2="36800" y2="8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6758" r="36036" b="16665"/>
          <a:stretch/>
        </p:blipFill>
        <p:spPr bwMode="auto">
          <a:xfrm>
            <a:off x="10177153" y="1597922"/>
            <a:ext cx="1818325" cy="40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2FA45-067F-85F4-764D-520B82484A61}"/>
              </a:ext>
            </a:extLst>
          </p:cNvPr>
          <p:cNvSpPr txBox="1"/>
          <p:nvPr/>
        </p:nvSpPr>
        <p:spPr>
          <a:xfrm>
            <a:off x="6285764" y="6263987"/>
            <a:ext cx="4800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OD: overdose, THN: take-home naloxone</a:t>
            </a:r>
          </a:p>
        </p:txBody>
      </p:sp>
    </p:spTree>
    <p:extLst>
      <p:ext uri="{BB962C8B-B14F-4D97-AF65-F5344CB8AC3E}">
        <p14:creationId xmlns:p14="http://schemas.microsoft.com/office/powerpoint/2010/main" val="37849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D19-CA37-F19B-B54C-B28CC3F2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/>
              <a:t>Traditional decision analysis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42158-D840-0DFD-3F62-C836A4E21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6114"/>
                <a:ext cx="10515600" cy="44448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/>
                  <a:t>Model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2400" dirty="0"/>
                  <a:t> estimates posterior distribution of outcomes by policy</a:t>
                </a:r>
              </a:p>
              <a:p>
                <a:pPr marL="0" indent="0">
                  <a:buNone/>
                </a:pPr>
                <a:endParaRPr lang="en-CA" sz="32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 algn="ctr">
                  <a:buNone/>
                </a:pPr>
                <a:endParaRPr lang="en-CA" sz="4400" dirty="0"/>
              </a:p>
              <a:p>
                <a:pPr marL="0" indent="0">
                  <a:buNone/>
                </a:pPr>
                <a:r>
                  <a:rPr lang="en-CA" sz="2400" dirty="0"/>
                  <a:t>Decision function </a:t>
                </a:r>
                <a14:m>
                  <m:oMath xmlns:m="http://schemas.openxmlformats.org/officeDocument/2006/math">
                    <m:r>
                      <a:rPr lang="en-CA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𝜁</m:t>
                    </m:r>
                    <m:r>
                      <a:rPr lang="en-CA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identifies optimal strategy</a:t>
                </a:r>
              </a:p>
              <a:p>
                <a:pPr marL="0" indent="0">
                  <a:buNone/>
                </a:pPr>
                <a:endParaRPr lang="en-CA" sz="4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𝜁</m:t>
                      </m:r>
                      <m:d>
                        <m:d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CA" b="1">
                                      <a:effectLst/>
                                      <a:latin typeface="Times" pitchFamily="2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CA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effectLst/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CA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CA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CA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CA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42158-D840-0DFD-3F62-C836A4E21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6114"/>
                <a:ext cx="10515600" cy="4444843"/>
              </a:xfrm>
              <a:blipFill>
                <a:blip r:embed="rId2"/>
                <a:stretch>
                  <a:fillRect l="-96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6068B3F-A6B0-09BF-61F4-3FA4172BD07F}"/>
              </a:ext>
            </a:extLst>
          </p:cNvPr>
          <p:cNvSpPr/>
          <p:nvPr/>
        </p:nvSpPr>
        <p:spPr>
          <a:xfrm>
            <a:off x="4201883" y="1854198"/>
            <a:ext cx="1277259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CC3D4-C859-9F66-235F-5A1381150866}"/>
              </a:ext>
            </a:extLst>
          </p:cNvPr>
          <p:cNvSpPr/>
          <p:nvPr/>
        </p:nvSpPr>
        <p:spPr>
          <a:xfrm>
            <a:off x="4913084" y="2917371"/>
            <a:ext cx="1429659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(sometimes)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9F2F0-99A2-872C-9CF9-037ED54352EB}"/>
              </a:ext>
            </a:extLst>
          </p:cNvPr>
          <p:cNvSpPr/>
          <p:nvPr/>
        </p:nvSpPr>
        <p:spPr>
          <a:xfrm>
            <a:off x="5660573" y="1854197"/>
            <a:ext cx="965202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Policies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410CC-8696-D0F2-DE4B-660305456689}"/>
              </a:ext>
            </a:extLst>
          </p:cNvPr>
          <p:cNvSpPr/>
          <p:nvPr/>
        </p:nvSpPr>
        <p:spPr>
          <a:xfrm>
            <a:off x="6662060" y="2906486"/>
            <a:ext cx="2242431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Outcomes by policy (multivariate)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F1591D-D1C7-8A3A-4AD4-E139B5CE4A87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627913" y="2721429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E94CF3-C402-512B-80C0-91057CC6F66D}"/>
              </a:ext>
            </a:extLst>
          </p:cNvPr>
          <p:cNvCxnSpPr>
            <a:cxnSpLocks/>
          </p:cNvCxnSpPr>
          <p:nvPr/>
        </p:nvCxnSpPr>
        <p:spPr>
          <a:xfrm flipH="1" flipV="1">
            <a:off x="7142836" y="2710544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3BF0DE-F5BC-EEE5-8E73-0F7116E6D595}"/>
              </a:ext>
            </a:extLst>
          </p:cNvPr>
          <p:cNvCxnSpPr>
            <a:cxnSpLocks/>
          </p:cNvCxnSpPr>
          <p:nvPr/>
        </p:nvCxnSpPr>
        <p:spPr>
          <a:xfrm>
            <a:off x="5272313" y="2150965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37DE82-7C49-CD1A-3F47-DD5F9343F66D}"/>
              </a:ext>
            </a:extLst>
          </p:cNvPr>
          <p:cNvCxnSpPr>
            <a:cxnSpLocks/>
          </p:cNvCxnSpPr>
          <p:nvPr/>
        </p:nvCxnSpPr>
        <p:spPr>
          <a:xfrm>
            <a:off x="5939970" y="2150965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94684-1E40-6959-DDB6-1A0A60DF92AF}"/>
              </a:ext>
            </a:extLst>
          </p:cNvPr>
          <p:cNvSpPr/>
          <p:nvPr/>
        </p:nvSpPr>
        <p:spPr>
          <a:xfrm>
            <a:off x="6611262" y="4129315"/>
            <a:ext cx="1415138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Effectiveness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F85567-AD35-8710-4770-5AEB73037AD3}"/>
              </a:ext>
            </a:extLst>
          </p:cNvPr>
          <p:cNvSpPr/>
          <p:nvPr/>
        </p:nvSpPr>
        <p:spPr>
          <a:xfrm>
            <a:off x="8244115" y="4129314"/>
            <a:ext cx="965202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838E89-ABF9-6935-B505-1B849A91C3F0}"/>
              </a:ext>
            </a:extLst>
          </p:cNvPr>
          <p:cNvCxnSpPr>
            <a:cxnSpLocks/>
          </p:cNvCxnSpPr>
          <p:nvPr/>
        </p:nvCxnSpPr>
        <p:spPr>
          <a:xfrm>
            <a:off x="7819570" y="4426082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67676D-C602-8B10-0ABE-1B831A19284B}"/>
              </a:ext>
            </a:extLst>
          </p:cNvPr>
          <p:cNvCxnSpPr>
            <a:cxnSpLocks/>
          </p:cNvCxnSpPr>
          <p:nvPr/>
        </p:nvCxnSpPr>
        <p:spPr>
          <a:xfrm>
            <a:off x="8523512" y="4426082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2FD42-79B9-9E78-6022-D43920AED6DA}"/>
              </a:ext>
            </a:extLst>
          </p:cNvPr>
          <p:cNvSpPr/>
          <p:nvPr/>
        </p:nvSpPr>
        <p:spPr>
          <a:xfrm>
            <a:off x="4479239" y="5181599"/>
            <a:ext cx="2355173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Maximize population net monetary benefit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C4AFF-2A33-388B-58A2-7E35AD21DDC5}"/>
              </a:ext>
            </a:extLst>
          </p:cNvPr>
          <p:cNvCxnSpPr>
            <a:cxnSpLocks/>
          </p:cNvCxnSpPr>
          <p:nvPr/>
        </p:nvCxnSpPr>
        <p:spPr>
          <a:xfrm flipH="1" flipV="1">
            <a:off x="5357575" y="4985657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189F9-EBFA-E9C2-B98D-C4876D1D8E57}"/>
              </a:ext>
            </a:extLst>
          </p:cNvPr>
          <p:cNvSpPr/>
          <p:nvPr/>
        </p:nvSpPr>
        <p:spPr>
          <a:xfrm>
            <a:off x="7387767" y="5152575"/>
            <a:ext cx="1516743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Willingness to pay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C422BB-8B2E-416D-D055-7F4E8D3B9C08}"/>
              </a:ext>
            </a:extLst>
          </p:cNvPr>
          <p:cNvCxnSpPr>
            <a:cxnSpLocks/>
          </p:cNvCxnSpPr>
          <p:nvPr/>
        </p:nvCxnSpPr>
        <p:spPr>
          <a:xfrm flipH="1" flipV="1">
            <a:off x="7592773" y="4956633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4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7D19-CA37-F19B-B54C-B28CC3F2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/>
              <a:t>Decision analysis with subgroups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42158-D840-0DFD-3F62-C836A4E21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6114"/>
                <a:ext cx="10515600" cy="444484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CA" sz="2400" dirty="0"/>
                  <a:t>Model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CA" sz="2400" dirty="0"/>
                  <a:t> estimates distribution of possible outcomes by policy </a:t>
                </a:r>
                <a:r>
                  <a:rPr lang="en-CA" sz="2400" dirty="0">
                    <a:solidFill>
                      <a:srgbClr val="FF0000"/>
                    </a:solidFill>
                  </a:rPr>
                  <a:t>by subgroup</a:t>
                </a:r>
              </a:p>
              <a:p>
                <a:pPr marL="0" indent="0">
                  <a:buNone/>
                </a:pPr>
                <a:endParaRPr lang="en-CA" sz="3600" dirty="0"/>
              </a:p>
              <a:p>
                <a:pPr marL="9144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8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CA" sz="28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CA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CA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CA" sz="2800" dirty="0"/>
              </a:p>
              <a:p>
                <a:pPr marL="0" indent="0" algn="ctr">
                  <a:buNone/>
                </a:pPr>
                <a:endParaRPr lang="en-CA" sz="5400" dirty="0"/>
              </a:p>
              <a:p>
                <a:pPr marL="0" indent="0">
                  <a:buNone/>
                </a:pPr>
                <a:r>
                  <a:rPr lang="en-CA" sz="2400" dirty="0"/>
                  <a:t>Decision function </a:t>
                </a:r>
                <a14:m>
                  <m:oMath xmlns:m="http://schemas.openxmlformats.org/officeDocument/2006/math">
                    <m:r>
                      <a:rPr lang="en-CA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𝜁</m:t>
                    </m:r>
                    <m:r>
                      <a:rPr lang="en-CA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CA" sz="2400" dirty="0"/>
                  <a:t>identifies optimal strategy</a:t>
                </a:r>
              </a:p>
              <a:p>
                <a:pPr marL="0" indent="0">
                  <a:buNone/>
                </a:pPr>
                <a:endParaRPr lang="en-CA" sz="3200" dirty="0"/>
              </a:p>
              <a:p>
                <a:pPr marL="91440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𝜁</m:t>
                      </m:r>
                      <m:d>
                        <m:dPr>
                          <m:ctrlPr>
                            <a:rPr lang="en-CA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sz="2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sz="2800" b="1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CA" sz="2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CA" sz="28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80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sz="2800">
                              <a:latin typeface="Cambria Math" panose="02040503050406030204" pitchFamily="18" charset="0"/>
                            </a:rPr>
                            <m:t>,⋯,</m:t>
                          </m:r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CA" sz="28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CA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CA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CA" sz="2800"/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42158-D840-0DFD-3F62-C836A4E21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6114"/>
                <a:ext cx="10515600" cy="4444843"/>
              </a:xfrm>
              <a:blipFill>
                <a:blip r:embed="rId3"/>
                <a:stretch>
                  <a:fillRect l="-965" t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6068B3F-A6B0-09BF-61F4-3FA4172BD07F}"/>
              </a:ext>
            </a:extLst>
          </p:cNvPr>
          <p:cNvSpPr/>
          <p:nvPr/>
        </p:nvSpPr>
        <p:spPr>
          <a:xfrm>
            <a:off x="1349840" y="1926768"/>
            <a:ext cx="1277259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CC3D4-C859-9F66-235F-5A1381150866}"/>
              </a:ext>
            </a:extLst>
          </p:cNvPr>
          <p:cNvSpPr/>
          <p:nvPr/>
        </p:nvSpPr>
        <p:spPr>
          <a:xfrm>
            <a:off x="1371611" y="2968170"/>
            <a:ext cx="1429659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(sometimes)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9F2F0-99A2-872C-9CF9-037ED54352EB}"/>
              </a:ext>
            </a:extLst>
          </p:cNvPr>
          <p:cNvSpPr/>
          <p:nvPr/>
        </p:nvSpPr>
        <p:spPr>
          <a:xfrm>
            <a:off x="2779502" y="1926767"/>
            <a:ext cx="965202" cy="29754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Policies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410CC-8696-D0F2-DE4B-660305456689}"/>
              </a:ext>
            </a:extLst>
          </p:cNvPr>
          <p:cNvSpPr/>
          <p:nvPr/>
        </p:nvSpPr>
        <p:spPr>
          <a:xfrm>
            <a:off x="3938753" y="2979056"/>
            <a:ext cx="1963066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Outcomes by policy </a:t>
            </a:r>
            <a:r>
              <a:rPr lang="en-US" dirty="0">
                <a:solidFill>
                  <a:srgbClr val="EC5A67"/>
                </a:solidFill>
              </a:rPr>
              <a:t>by subgroup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F1591D-D1C7-8A3A-4AD4-E139B5CE4A87}"/>
              </a:ext>
            </a:extLst>
          </p:cNvPr>
          <p:cNvCxnSpPr>
            <a:cxnSpLocks/>
          </p:cNvCxnSpPr>
          <p:nvPr/>
        </p:nvCxnSpPr>
        <p:spPr>
          <a:xfrm flipH="1" flipV="1">
            <a:off x="2725069" y="2772228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E94CF3-C402-512B-80C0-91057CC6F66D}"/>
              </a:ext>
            </a:extLst>
          </p:cNvPr>
          <p:cNvCxnSpPr>
            <a:cxnSpLocks/>
          </p:cNvCxnSpPr>
          <p:nvPr/>
        </p:nvCxnSpPr>
        <p:spPr>
          <a:xfrm flipH="1" flipV="1">
            <a:off x="4597410" y="2793229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3BF0DE-F5BC-EEE5-8E73-0F7116E6D595}"/>
              </a:ext>
            </a:extLst>
          </p:cNvPr>
          <p:cNvCxnSpPr>
            <a:cxnSpLocks/>
          </p:cNvCxnSpPr>
          <p:nvPr/>
        </p:nvCxnSpPr>
        <p:spPr>
          <a:xfrm>
            <a:off x="2420270" y="2223535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37DE82-7C49-CD1A-3F47-DD5F9343F66D}"/>
              </a:ext>
            </a:extLst>
          </p:cNvPr>
          <p:cNvCxnSpPr>
            <a:cxnSpLocks/>
          </p:cNvCxnSpPr>
          <p:nvPr/>
        </p:nvCxnSpPr>
        <p:spPr>
          <a:xfrm>
            <a:off x="3058899" y="2223535"/>
            <a:ext cx="0" cy="1944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2FD42-79B9-9E78-6022-D43920AED6DA}"/>
              </a:ext>
            </a:extLst>
          </p:cNvPr>
          <p:cNvSpPr/>
          <p:nvPr/>
        </p:nvSpPr>
        <p:spPr>
          <a:xfrm>
            <a:off x="3519715" y="5307670"/>
            <a:ext cx="2946400" cy="537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Maximize net monetary benefit </a:t>
            </a:r>
            <a:r>
              <a:rPr lang="en-US" dirty="0">
                <a:solidFill>
                  <a:srgbClr val="EC5A67"/>
                </a:solidFill>
              </a:rPr>
              <a:t>in worse-off subgroup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6C4AFF-2A33-388B-58A2-7E35AD21DDC5}"/>
              </a:ext>
            </a:extLst>
          </p:cNvPr>
          <p:cNvCxnSpPr>
            <a:cxnSpLocks/>
          </p:cNvCxnSpPr>
          <p:nvPr/>
        </p:nvCxnSpPr>
        <p:spPr>
          <a:xfrm flipH="1" flipV="1">
            <a:off x="4051290" y="5111728"/>
            <a:ext cx="1" cy="19594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81E24B-281E-7970-6866-9425F6EF920F}"/>
              </a:ext>
            </a:extLst>
          </p:cNvPr>
          <p:cNvSpPr/>
          <p:nvPr/>
        </p:nvSpPr>
        <p:spPr>
          <a:xfrm>
            <a:off x="2911926" y="2977511"/>
            <a:ext cx="841837" cy="533401"/>
          </a:xfrm>
          <a:prstGeom prst="rect">
            <a:avLst/>
          </a:prstGeom>
          <a:solidFill>
            <a:schemeClr val="bg1"/>
          </a:solidFill>
          <a:ln>
            <a:solidFill>
              <a:srgbClr val="EC5A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C5A67"/>
                </a:solidFill>
              </a:rPr>
              <a:t>Sub-groups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9C930-07F0-D797-5795-E11975088951}"/>
              </a:ext>
            </a:extLst>
          </p:cNvPr>
          <p:cNvCxnSpPr>
            <a:cxnSpLocks/>
          </p:cNvCxnSpPr>
          <p:nvPr/>
        </p:nvCxnSpPr>
        <p:spPr>
          <a:xfrm flipH="1" flipV="1">
            <a:off x="3332844" y="2781569"/>
            <a:ext cx="1" cy="195942"/>
          </a:xfrm>
          <a:prstGeom prst="straightConnector1">
            <a:avLst/>
          </a:prstGeom>
          <a:ln w="38100">
            <a:solidFill>
              <a:srgbClr val="EC5A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84021E-016E-481A-77C6-8ED6E1042B55}"/>
              </a:ext>
            </a:extLst>
          </p:cNvPr>
          <p:cNvSpPr/>
          <p:nvPr/>
        </p:nvSpPr>
        <p:spPr>
          <a:xfrm>
            <a:off x="9507296" y="4494870"/>
            <a:ext cx="1578465" cy="8128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D1C31"/>
                </a:solidFill>
              </a:rPr>
              <a:t>Substantial progress 🙂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32360-49FC-6297-C21A-5B293C2A490E}"/>
              </a:ext>
            </a:extLst>
          </p:cNvPr>
          <p:cNvSpPr/>
          <p:nvPr/>
        </p:nvSpPr>
        <p:spPr>
          <a:xfrm>
            <a:off x="6291973" y="2179093"/>
            <a:ext cx="4453214" cy="120495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D1C31"/>
                </a:solidFill>
              </a:rPr>
              <a:t>Still hard ☹️</a:t>
            </a:r>
            <a:endParaRPr lang="en-US" sz="2000" dirty="0">
              <a:solidFill>
                <a:srgbClr val="ED1C31"/>
              </a:solidFill>
            </a:endParaRPr>
          </a:p>
          <a:p>
            <a:r>
              <a:rPr lang="en-US" sz="2000" dirty="0">
                <a:solidFill>
                  <a:srgbClr val="ED1C31"/>
                </a:solidFill>
              </a:rPr>
              <a:t>State space explosion</a:t>
            </a:r>
          </a:p>
          <a:p>
            <a:r>
              <a:rPr lang="en-US" sz="2000" dirty="0">
                <a:solidFill>
                  <a:srgbClr val="ED1C31"/>
                </a:solidFill>
              </a:rPr>
              <a:t>Parameter estimation challenges</a:t>
            </a:r>
          </a:p>
        </p:txBody>
      </p:sp>
    </p:spTree>
    <p:extLst>
      <p:ext uri="{BB962C8B-B14F-4D97-AF65-F5344CB8AC3E}">
        <p14:creationId xmlns:p14="http://schemas.microsoft.com/office/powerpoint/2010/main" val="7183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ADAA35-4B5F-65FD-8A43-F74DE6843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27" y="218726"/>
            <a:ext cx="9686945" cy="28848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E196B-58B5-2D2F-27B7-63022870E7DD}"/>
              </a:ext>
            </a:extLst>
          </p:cNvPr>
          <p:cNvSpPr txBox="1"/>
          <p:nvPr/>
        </p:nvSpPr>
        <p:spPr>
          <a:xfrm>
            <a:off x="427383" y="3312672"/>
            <a:ext cx="6410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Equity-informative decision analytic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Distributional cost-effectiveness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Extended cost-effectiveness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Multi-criterion decision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 poste equity weighting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226C2-F33A-5FC9-EE8C-5072D3C441E7}"/>
              </a:ext>
            </a:extLst>
          </p:cNvPr>
          <p:cNvSpPr txBox="1"/>
          <p:nvPr/>
        </p:nvSpPr>
        <p:spPr>
          <a:xfrm>
            <a:off x="7036905" y="3328255"/>
            <a:ext cx="4316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Alternatives to quality-adjusted life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Equal value of life years gained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 years in total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2FE1E-11D1-84D0-86AE-592B45E7200B}"/>
              </a:ext>
            </a:extLst>
          </p:cNvPr>
          <p:cNvSpPr txBox="1"/>
          <p:nvPr/>
        </p:nvSpPr>
        <p:spPr>
          <a:xfrm>
            <a:off x="-1" y="536548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⚠️ Presuppose subgroup heterogeneity in outcomes accurately estimated ⚠️</a:t>
            </a:r>
          </a:p>
        </p:txBody>
      </p:sp>
    </p:spTree>
    <p:extLst>
      <p:ext uri="{BB962C8B-B14F-4D97-AF65-F5344CB8AC3E}">
        <p14:creationId xmlns:p14="http://schemas.microsoft.com/office/powerpoint/2010/main" val="367101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280413"/>
            <a:ext cx="8591981" cy="1862396"/>
          </a:xfrm>
        </p:spPr>
        <p:txBody>
          <a:bodyPr>
            <a:normAutofit/>
          </a:bodyPr>
          <a:lstStyle/>
          <a:p>
            <a:r>
              <a:rPr lang="en-US" sz="4300" dirty="0"/>
              <a:t>Naloxone reverses overdose (OD)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DE70-0703-9C81-EFAF-A831D0EE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29" y="2085277"/>
            <a:ext cx="7731218" cy="3859609"/>
          </a:xfrm>
        </p:spPr>
        <p:txBody>
          <a:bodyPr>
            <a:normAutofit/>
          </a:bodyPr>
          <a:lstStyle/>
          <a:p>
            <a:r>
              <a:rPr lang="en-US" dirty="0"/>
              <a:t>Take-home naloxone (THN) reverses </a:t>
            </a:r>
            <a:r>
              <a:rPr lang="en-US" b="1" dirty="0"/>
              <a:t>witnessed</a:t>
            </a:r>
            <a:r>
              <a:rPr lang="en-US" dirty="0"/>
              <a:t> and </a:t>
            </a:r>
            <a:r>
              <a:rPr lang="en-US" b="1" dirty="0"/>
              <a:t>recognized</a:t>
            </a:r>
            <a:r>
              <a:rPr lang="en-US" i="1" dirty="0"/>
              <a:t> </a:t>
            </a:r>
            <a:r>
              <a:rPr lang="en-US" dirty="0"/>
              <a:t>opioid overdoses</a:t>
            </a:r>
          </a:p>
          <a:p>
            <a:endParaRPr lang="en-US" sz="500" dirty="0"/>
          </a:p>
          <a:p>
            <a:r>
              <a:rPr lang="en-US" dirty="0"/>
              <a:t>Cost-saving for people using illicit opioids</a:t>
            </a:r>
          </a:p>
          <a:p>
            <a:endParaRPr lang="en-US" sz="500" dirty="0"/>
          </a:p>
          <a:p>
            <a:r>
              <a:rPr lang="en-US" dirty="0"/>
              <a:t>Co-prescribing with prescription opioids recommended by CDC and in several US states for those at “</a:t>
            </a:r>
            <a:r>
              <a:rPr lang="en-US" b="1" dirty="0"/>
              <a:t>high OD risk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Who is high risk? </a:t>
            </a:r>
            <a:r>
              <a:rPr lang="en-US" b="1" dirty="0"/>
              <a:t>Inconsistent definitions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9E9E-4FFE-8E04-22FF-CD257A2A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6</a:t>
            </a:fld>
            <a:endParaRPr lang="en-CA" dirty="0"/>
          </a:p>
        </p:txBody>
      </p:sp>
      <p:pic>
        <p:nvPicPr>
          <p:cNvPr id="4" name="Picture 2" descr="Narcan: It Saves Lives. Does It Enable Addicts? | The Marshall Project">
            <a:extLst>
              <a:ext uri="{FF2B5EF4-FFF2-40B4-BE49-F238E27FC236}">
                <a16:creationId xmlns:a16="http://schemas.microsoft.com/office/drawing/2014/main" id="{588A68F0-6271-0BBB-1C76-974E6E3B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0" y="616859"/>
            <a:ext cx="2930071" cy="19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oys and Girls Clubs across Canada getting free supply of Narcan |  Globalnews.ca">
            <a:extLst>
              <a:ext uri="{FF2B5EF4-FFF2-40B4-BE49-F238E27FC236}">
                <a16:creationId xmlns:a16="http://schemas.microsoft.com/office/drawing/2014/main" id="{1A2490D0-1F66-6BD8-2D6E-80A7B1EE1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7" t="3035" r="13969" b="13036"/>
          <a:stretch/>
        </p:blipFill>
        <p:spPr bwMode="auto">
          <a:xfrm>
            <a:off x="8764863" y="3002435"/>
            <a:ext cx="2951743" cy="277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C4D33-32D0-AE3F-9425-5300EAD98033}"/>
              </a:ext>
            </a:extLst>
          </p:cNvPr>
          <p:cNvSpPr txBox="1"/>
          <p:nvPr/>
        </p:nvSpPr>
        <p:spPr>
          <a:xfrm>
            <a:off x="8754027" y="2498449"/>
            <a:ext cx="2344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cap="all" dirty="0">
                <a:solidFill>
                  <a:srgbClr val="111111"/>
                </a:solidFill>
                <a:effectLst/>
                <a:latin typeface="PressuraLight"/>
              </a:rPr>
              <a:t>ANDREW BURTON/GETTY IMAGES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BA31D-B92A-7860-CC19-1C45D51A57A5}"/>
              </a:ext>
            </a:extLst>
          </p:cNvPr>
          <p:cNvSpPr txBox="1"/>
          <p:nvPr/>
        </p:nvSpPr>
        <p:spPr>
          <a:xfrm>
            <a:off x="8764863" y="5731995"/>
            <a:ext cx="2951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cap="all" dirty="0">
                <a:solidFill>
                  <a:srgbClr val="111111"/>
                </a:solidFill>
                <a:effectLst/>
                <a:latin typeface="PressuraLight"/>
              </a:rPr>
              <a:t>THE CANADIAN PRESS/AP-Matt Rourke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C023D-AAFD-40FB-B59A-84B7D3AFE562}"/>
              </a:ext>
            </a:extLst>
          </p:cNvPr>
          <p:cNvSpPr txBox="1"/>
          <p:nvPr/>
        </p:nvSpPr>
        <p:spPr>
          <a:xfrm>
            <a:off x="6765541" y="6289167"/>
            <a:ext cx="432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OD: overdose, THN: take-home naloxone</a:t>
            </a:r>
          </a:p>
        </p:txBody>
      </p:sp>
    </p:spTree>
    <p:extLst>
      <p:ext uri="{BB962C8B-B14F-4D97-AF65-F5344CB8AC3E}">
        <p14:creationId xmlns:p14="http://schemas.microsoft.com/office/powerpoint/2010/main" val="412530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3989D-FF5E-5339-21EF-DE112F4C9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341"/>
          <a:stretch/>
        </p:blipFill>
        <p:spPr>
          <a:xfrm>
            <a:off x="189932" y="169099"/>
            <a:ext cx="7772400" cy="19532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EBA7D-7918-4F40-1DB4-22794D6A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45"/>
          <a:stretch/>
        </p:blipFill>
        <p:spPr>
          <a:xfrm>
            <a:off x="1732129" y="2122320"/>
            <a:ext cx="7772400" cy="3167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B58AE-5DB4-0D31-58E6-861A20FF7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97" y="5288696"/>
            <a:ext cx="8560599" cy="14358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85D208-87F3-B389-5EE1-1526B7DDF04E}"/>
              </a:ext>
            </a:extLst>
          </p:cNvPr>
          <p:cNvSpPr txBox="1"/>
          <p:nvPr/>
        </p:nvSpPr>
        <p:spPr>
          <a:xfrm>
            <a:off x="1732129" y="3198467"/>
            <a:ext cx="1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Aug 30,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F4E82-5129-4506-61F7-81C11D78A395}"/>
              </a:ext>
            </a:extLst>
          </p:cNvPr>
          <p:cNvSpPr txBox="1"/>
          <p:nvPr/>
        </p:nvSpPr>
        <p:spPr>
          <a:xfrm>
            <a:off x="238836" y="169099"/>
            <a:ext cx="173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Mar 29,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13AFF-8A12-F60D-E4CD-1A2DA9BF030F}"/>
              </a:ext>
            </a:extLst>
          </p:cNvPr>
          <p:cNvSpPr txBox="1"/>
          <p:nvPr/>
        </p:nvSpPr>
        <p:spPr>
          <a:xfrm>
            <a:off x="2959331" y="5778043"/>
            <a:ext cx="141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Sep 6, 2023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6BDFF87-ED72-802F-124F-0899C602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7642" y="6366900"/>
            <a:ext cx="656303" cy="365125"/>
          </a:xfrm>
        </p:spPr>
        <p:txBody>
          <a:bodyPr/>
          <a:lstStyle/>
          <a:p>
            <a:fld id="{D63B8D7F-266E-41A3-B950-9989D28316EA}" type="slidenum">
              <a:rPr lang="en-CA" smtClean="0"/>
              <a:pPr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83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8DE70-0703-9C81-EFAF-A831D0EEE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0" y="159354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simulation to estimate:</a:t>
            </a:r>
          </a:p>
          <a:p>
            <a:r>
              <a:rPr lang="en-US" dirty="0"/>
              <a:t>Impact of THN on 2-year OD rate for patients prescribed opioids by OD risk indicator</a:t>
            </a:r>
          </a:p>
          <a:p>
            <a:r>
              <a:rPr lang="en-US" dirty="0"/>
              <a:t>Cost-effectiveness of THN by price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9E9E-4FFE-8E04-22FF-CD257A2A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8</a:t>
            </a:fld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3C356-AAF4-BA8D-21CE-D238A36FAC79}"/>
              </a:ext>
            </a:extLst>
          </p:cNvPr>
          <p:cNvSpPr txBox="1"/>
          <p:nvPr/>
        </p:nvSpPr>
        <p:spPr>
          <a:xfrm>
            <a:off x="4537276" y="6289167"/>
            <a:ext cx="655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OD: overdose,  OTC: over the counter,  THN: take-home naloxone</a:t>
            </a:r>
          </a:p>
        </p:txBody>
      </p:sp>
      <p:pic>
        <p:nvPicPr>
          <p:cNvPr id="1026" name="Picture 2" descr="A Christmas Carol: Ranking the Best Versions of the Spirits">
            <a:extLst>
              <a:ext uri="{FF2B5EF4-FFF2-40B4-BE49-F238E27FC236}">
                <a16:creationId xmlns:a16="http://schemas.microsoft.com/office/drawing/2014/main" id="{46D9D6CB-2413-D8AD-4089-32574E1EE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81" y="3490024"/>
            <a:ext cx="4683657" cy="246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17059-1B45-8370-D327-549AB3B1F5C0}"/>
              </a:ext>
            </a:extLst>
          </p:cNvPr>
          <p:cNvSpPr txBox="1"/>
          <p:nvPr/>
        </p:nvSpPr>
        <p:spPr>
          <a:xfrm>
            <a:off x="3231281" y="4990780"/>
            <a:ext cx="1530724" cy="954107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Past</a:t>
            </a:r>
          </a:p>
          <a:p>
            <a:pPr algn="ctr"/>
            <a:r>
              <a:rPr lang="en-US" sz="2800" b="1" dirty="0"/>
              <a:t>$125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970296-FFC0-E7E4-F7FE-E993D8F8D1CD}"/>
              </a:ext>
            </a:extLst>
          </p:cNvPr>
          <p:cNvSpPr txBox="1"/>
          <p:nvPr/>
        </p:nvSpPr>
        <p:spPr>
          <a:xfrm>
            <a:off x="4807747" y="4990779"/>
            <a:ext cx="1530724" cy="954107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Present</a:t>
            </a:r>
          </a:p>
          <a:p>
            <a:pPr algn="ctr"/>
            <a:r>
              <a:rPr lang="en-US" sz="2800" b="1" dirty="0"/>
              <a:t>$45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575B3-D418-751F-4D36-3D13284327E3}"/>
              </a:ext>
            </a:extLst>
          </p:cNvPr>
          <p:cNvSpPr txBox="1"/>
          <p:nvPr/>
        </p:nvSpPr>
        <p:spPr>
          <a:xfrm>
            <a:off x="6361342" y="4990778"/>
            <a:ext cx="1530724" cy="954107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Future</a:t>
            </a:r>
          </a:p>
          <a:p>
            <a:pPr algn="ctr"/>
            <a:r>
              <a:rPr lang="en-US" sz="2800" b="1" dirty="0"/>
              <a:t>$36</a:t>
            </a:r>
          </a:p>
        </p:txBody>
      </p:sp>
    </p:spTree>
    <p:extLst>
      <p:ext uri="{BB962C8B-B14F-4D97-AF65-F5344CB8AC3E}">
        <p14:creationId xmlns:p14="http://schemas.microsoft.com/office/powerpoint/2010/main" val="297591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C6F56-BBF7-49F8-0134-F3E80E7D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patient-level data (IQVIA)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02619-339B-F060-D626-B791F417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Drugs:</a:t>
            </a:r>
            <a:r>
              <a:rPr lang="en-US" dirty="0"/>
              <a:t> all dispensed drugs for random sample of patients dispensed opioid analgesics Oct. 2018 – Sept. 2021</a:t>
            </a:r>
          </a:p>
          <a:p>
            <a:pPr lvl="1"/>
            <a:r>
              <a:rPr lang="en-US" dirty="0"/>
              <a:t>Construct opioid episodes, identify “risk indicator” drugs</a:t>
            </a:r>
          </a:p>
          <a:p>
            <a:r>
              <a:rPr lang="en-US" b="1" dirty="0"/>
              <a:t>Diagnoses:</a:t>
            </a:r>
            <a:r>
              <a:rPr lang="en-US" dirty="0"/>
              <a:t> all diagnoses for linked patients</a:t>
            </a:r>
          </a:p>
          <a:p>
            <a:pPr lvl="1"/>
            <a:r>
              <a:rPr lang="en-US" dirty="0"/>
              <a:t>Identify diagnosed overdoses, identify “risk indicator” conditions</a:t>
            </a:r>
          </a:p>
          <a:p>
            <a:r>
              <a:rPr lang="en-US" b="1" dirty="0"/>
              <a:t>Demographics:</a:t>
            </a:r>
            <a:r>
              <a:rPr lang="en-US" dirty="0"/>
              <a:t> age, sex, race</a:t>
            </a:r>
          </a:p>
          <a:p>
            <a:endParaRPr lang="en-US" sz="1800" dirty="0"/>
          </a:p>
          <a:p>
            <a:r>
              <a:rPr lang="en-US" b="1" dirty="0">
                <a:solidFill>
                  <a:srgbClr val="00B050"/>
                </a:solidFill>
              </a:rPr>
              <a:t>Strength: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large, multi-payer dataset</a:t>
            </a:r>
          </a:p>
          <a:p>
            <a:r>
              <a:rPr lang="en-US" b="1" dirty="0">
                <a:solidFill>
                  <a:srgbClr val="FF0000"/>
                </a:solidFill>
              </a:rPr>
              <a:t>Limitation: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no data on death, including fatal overdoses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B021C-2367-A6A8-C99B-0A2C2F53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B8D7F-266E-41A3-B950-9989D28316EA}" type="slidenum">
              <a:rPr lang="en-CA" smtClean="0"/>
              <a:pPr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4693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11519</TotalTime>
  <Words>1401</Words>
  <Application>Microsoft Macintosh PowerPoint</Application>
  <PresentationFormat>Widescreen</PresentationFormat>
  <Paragraphs>287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PressuraLight</vt:lpstr>
      <vt:lpstr>Times</vt:lpstr>
      <vt:lpstr>Times New Roman</vt:lpstr>
      <vt:lpstr>Office Theme</vt:lpstr>
      <vt:lpstr>2_Office Theme</vt:lpstr>
      <vt:lpstr>1_Office Theme</vt:lpstr>
      <vt:lpstr>Integrating machine learning and decision analysis  W. Alton Russell, PhD Assistant Professor McGill School of Population and Global Health</vt:lpstr>
      <vt:lpstr>Why does heterogeneity matter?</vt:lpstr>
      <vt:lpstr>Traditional decision analysis setting</vt:lpstr>
      <vt:lpstr>Decision analysis with subgroups</vt:lpstr>
      <vt:lpstr>PowerPoint Presentation</vt:lpstr>
      <vt:lpstr>Naloxone reverses overdose (OD)</vt:lpstr>
      <vt:lpstr>PowerPoint Presentation</vt:lpstr>
      <vt:lpstr>Objective</vt:lpstr>
      <vt:lpstr>Longitudinal patient-level data (IQVIA)</vt:lpstr>
      <vt:lpstr>Method overview</vt:lpstr>
      <vt:lpstr>Construct opioid episodes</vt:lpstr>
      <vt:lpstr>Definitions</vt:lpstr>
      <vt:lpstr>Identify risk indicators</vt:lpstr>
      <vt:lpstr>Percent of patients with each risk indicator Overall and with overdose</vt:lpstr>
      <vt:lpstr>Percent of patients with each risk indicator Overall and with overdose</vt:lpstr>
      <vt:lpstr>Percent of patients with each risk indicator Overall and with overdose</vt:lpstr>
      <vt:lpstr>Take home naloxone vs. overdose rate</vt:lpstr>
      <vt:lpstr>Diagnosed overdose prediction model</vt:lpstr>
      <vt:lpstr>Imputing fatal ODs</vt:lpstr>
      <vt:lpstr>Policy simulation assumptions</vt:lpstr>
      <vt:lpstr>Health economic outcomes</vt:lpstr>
      <vt:lpstr>Cost-effectiveness by risk indicator</vt:lpstr>
      <vt:lpstr>As price drops, THN cost-effective for more risk indicators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Kinny Kreiswirth</dc:creator>
  <cp:lastModifiedBy>Alton Russell, Prof.</cp:lastModifiedBy>
  <cp:revision>23</cp:revision>
  <cp:lastPrinted>2023-02-10T19:51:52Z</cp:lastPrinted>
  <dcterms:created xsi:type="dcterms:W3CDTF">2019-09-25T15:25:28Z</dcterms:created>
  <dcterms:modified xsi:type="dcterms:W3CDTF">2024-10-08T14:57:02Z</dcterms:modified>
</cp:coreProperties>
</file>